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310" r:id="rId2"/>
    <p:sldId id="257" r:id="rId3"/>
    <p:sldId id="258" r:id="rId4"/>
    <p:sldId id="259" r:id="rId5"/>
    <p:sldId id="260" r:id="rId6"/>
    <p:sldId id="261" r:id="rId7"/>
    <p:sldId id="262" r:id="rId8"/>
    <p:sldId id="300" r:id="rId9"/>
    <p:sldId id="264" r:id="rId10"/>
    <p:sldId id="266" r:id="rId11"/>
    <p:sldId id="267" r:id="rId12"/>
    <p:sldId id="268" r:id="rId13"/>
    <p:sldId id="269" r:id="rId14"/>
    <p:sldId id="302" r:id="rId15"/>
    <p:sldId id="320" r:id="rId16"/>
    <p:sldId id="277" r:id="rId17"/>
    <p:sldId id="278" r:id="rId18"/>
    <p:sldId id="304" r:id="rId19"/>
    <p:sldId id="281" r:id="rId20"/>
    <p:sldId id="283" r:id="rId21"/>
    <p:sldId id="284" r:id="rId22"/>
    <p:sldId id="321" r:id="rId23"/>
    <p:sldId id="288" r:id="rId24"/>
    <p:sldId id="289" r:id="rId25"/>
    <p:sldId id="305" r:id="rId26"/>
    <p:sldId id="291" r:id="rId27"/>
    <p:sldId id="316" r:id="rId28"/>
    <p:sldId id="322"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off Willis" initials="GW" lastIdx="6" clrIdx="0">
    <p:extLst>
      <p:ext uri="{19B8F6BF-5375-455C-9EA6-DF929625EA0E}">
        <p15:presenceInfo xmlns:p15="http://schemas.microsoft.com/office/powerpoint/2012/main" userId="S-1-5-21-606747145-1801674531-515967899-1150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029" autoAdjust="0"/>
    <p:restoredTop sz="94660"/>
  </p:normalViewPr>
  <p:slideViewPr>
    <p:cSldViewPr snapToGrid="0">
      <p:cViewPr varScale="1">
        <p:scale>
          <a:sx n="68" d="100"/>
          <a:sy n="68" d="100"/>
        </p:scale>
        <p:origin x="570" y="66"/>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C8DC71-2882-4990-8635-28EF15E5DC16}" type="datetimeFigureOut">
              <a:rPr lang="en-US" smtClean="0"/>
              <a:t>2/24/2020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BDC7F0-F543-4F27-92C1-F2545BB39C1D}" type="slidenum">
              <a:rPr lang="en-US" smtClean="0"/>
              <a:t>‹#›</a:t>
            </a:fld>
            <a:endParaRPr lang="en-US" dirty="0"/>
          </a:p>
        </p:txBody>
      </p:sp>
    </p:spTree>
    <p:extLst>
      <p:ext uri="{BB962C8B-B14F-4D97-AF65-F5344CB8AC3E}">
        <p14:creationId xmlns:p14="http://schemas.microsoft.com/office/powerpoint/2010/main" val="3462677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73D6722-9B4D-4E29-B226-C325925A8118}" type="slidenum">
              <a:rPr lang="en-US" smtClean="0"/>
              <a:pPr/>
              <a:t>1</a:t>
            </a:fld>
            <a:endParaRPr lang="en-US" dirty="0"/>
          </a:p>
        </p:txBody>
      </p:sp>
    </p:spTree>
    <p:extLst>
      <p:ext uri="{BB962C8B-B14F-4D97-AF65-F5344CB8AC3E}">
        <p14:creationId xmlns:p14="http://schemas.microsoft.com/office/powerpoint/2010/main" val="1791267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Placeholder 2"/>
          <p:cNvSpPr>
            <a:spLocks noGrp="1" noRot="1" noChangeAspect="1"/>
          </p:cNvSpPr>
          <p:nvPr>
            <p:ph type="sldImg"/>
          </p:nvPr>
        </p:nvSpPr>
        <p:spPr bwMode="auto">
          <a:noFill/>
          <a:ln>
            <a:solidFill>
              <a:srgbClr val="000000"/>
            </a:solidFill>
            <a:miter lim="800000"/>
            <a:headEnd/>
            <a:tailEnd/>
          </a:ln>
        </p:spPr>
      </p:sp>
      <p:sp>
        <p:nvSpPr>
          <p:cNvPr id="19458" name="Placeholder 3"/>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Tree>
    <p:extLst>
      <p:ext uri="{BB962C8B-B14F-4D97-AF65-F5344CB8AC3E}">
        <p14:creationId xmlns:p14="http://schemas.microsoft.com/office/powerpoint/2010/main" val="3088010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BDC7F0-F543-4F27-92C1-F2545BB39C1D}" type="slidenum">
              <a:rPr lang="en-US" smtClean="0"/>
              <a:t>27</a:t>
            </a:fld>
            <a:endParaRPr lang="en-US" dirty="0"/>
          </a:p>
        </p:txBody>
      </p:sp>
    </p:spTree>
    <p:extLst>
      <p:ext uri="{BB962C8B-B14F-4D97-AF65-F5344CB8AC3E}">
        <p14:creationId xmlns:p14="http://schemas.microsoft.com/office/powerpoint/2010/main" val="3672600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A987679D-6DC6-4D5B-88EC-F7EC7E57B486}" type="slidenum">
              <a:rPr lang="en-US" altLang="en-US" smtClean="0"/>
              <a:pPr/>
              <a:t>28</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7188200" y="351692"/>
            <a:ext cx="4037428" cy="6161650"/>
          </a:xfrm>
          <a:ln w="28575">
            <a:solidFill>
              <a:schemeClr val="tx1"/>
            </a:solidFill>
          </a:ln>
        </p:spPr>
        <p:txBody>
          <a:bodyP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4400" b="1">
                <a:solidFill>
                  <a:schemeClr val="accent6">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Chapter 11</a:t>
            </a:r>
          </a:p>
          <a:p>
            <a:endParaRPr lang="en-US" dirty="0"/>
          </a:p>
          <a:p>
            <a:r>
              <a:rPr lang="en-US" dirty="0"/>
              <a:t>Resource Planning</a:t>
            </a:r>
          </a:p>
          <a:p>
            <a:endParaRPr lang="en-US" dirty="0"/>
          </a:p>
        </p:txBody>
      </p:sp>
      <p:pic>
        <p:nvPicPr>
          <p:cNvPr id="7" name="Picture 6"/>
          <p:cNvPicPr>
            <a:picLocks noChangeAspect="1"/>
          </p:cNvPicPr>
          <p:nvPr userDrawn="1"/>
        </p:nvPicPr>
        <p:blipFill>
          <a:blip r:embed="rId2"/>
          <a:stretch>
            <a:fillRect/>
          </a:stretch>
        </p:blipFill>
        <p:spPr>
          <a:xfrm>
            <a:off x="863599" y="351692"/>
            <a:ext cx="4394201" cy="6161650"/>
          </a:xfrm>
          <a:prstGeom prst="rect">
            <a:avLst/>
          </a:prstGeom>
        </p:spPr>
      </p:pic>
    </p:spTree>
    <p:extLst>
      <p:ext uri="{BB962C8B-B14F-4D97-AF65-F5344CB8AC3E}">
        <p14:creationId xmlns:p14="http://schemas.microsoft.com/office/powerpoint/2010/main" val="3562171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ln w="19050">
            <a:solidFill>
              <a:schemeClr val="accent6">
                <a:lumMod val="75000"/>
              </a:schemeClr>
            </a:solidFill>
          </a:ln>
        </p:spPr>
        <p:txBody>
          <a:bodyPr/>
          <a:lstStyle>
            <a:lvl1pPr algn="ctr">
              <a:defRPr b="1">
                <a:solidFill>
                  <a:schemeClr val="tx1"/>
                </a:solidFill>
                <a:latin typeface="+mn-lt"/>
              </a:defRPr>
            </a:lvl1pPr>
          </a:lstStyle>
          <a:p>
            <a:r>
              <a:rPr lang="en-US" dirty="0"/>
              <a:t>Click to edit Master title style</a:t>
            </a:r>
          </a:p>
        </p:txBody>
      </p:sp>
      <p:sp>
        <p:nvSpPr>
          <p:cNvPr id="3" name="Content Placeholder 2"/>
          <p:cNvSpPr>
            <a:spLocks noGrp="1"/>
          </p:cNvSpPr>
          <p:nvPr>
            <p:ph idx="1"/>
          </p:nvPr>
        </p:nvSpPr>
        <p:spPr/>
        <p:txBody>
          <a:bodyPr/>
          <a:lstStyle>
            <a:lvl1pPr marL="228600" indent="-228600">
              <a:buFont typeface="Wingdings" panose="05000000000000000000" pitchFamily="2" charset="2"/>
              <a:buChar char="§"/>
              <a:defRPr b="1"/>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4038600" y="6378575"/>
            <a:ext cx="4114800" cy="365125"/>
          </a:xfrm>
        </p:spPr>
        <p:txBody>
          <a:bodyPr/>
          <a:lstStyle>
            <a:lvl1pPr>
              <a:defRPr>
                <a:solidFill>
                  <a:schemeClr val="tx1"/>
                </a:solidFill>
              </a:defRPr>
            </a:lvl1pPr>
          </a:lstStyle>
          <a:p>
            <a:r>
              <a:rPr lang="en-US" dirty="0"/>
              <a:t>Copyright © 2016 Pearson Education, Inc. </a:t>
            </a:r>
          </a:p>
          <a:p>
            <a:endParaRPr lang="en-US" dirty="0"/>
          </a:p>
        </p:txBody>
      </p:sp>
      <p:sp>
        <p:nvSpPr>
          <p:cNvPr id="6" name="Slide Number Placeholder 5"/>
          <p:cNvSpPr>
            <a:spLocks noGrp="1"/>
          </p:cNvSpPr>
          <p:nvPr>
            <p:ph type="sldNum" sz="quarter" idx="12"/>
          </p:nvPr>
        </p:nvSpPr>
        <p:spPr>
          <a:xfrm>
            <a:off x="8610600" y="6361113"/>
            <a:ext cx="2743200" cy="365125"/>
          </a:xfrm>
        </p:spPr>
        <p:txBody>
          <a:bodyPr/>
          <a:lstStyle>
            <a:lvl1pPr>
              <a:defRPr>
                <a:solidFill>
                  <a:schemeClr val="tx1"/>
                </a:solidFill>
              </a:defRPr>
            </a:lvl1pPr>
          </a:lstStyle>
          <a:p>
            <a:r>
              <a:rPr lang="en-US" dirty="0"/>
              <a:t>11-</a:t>
            </a:r>
            <a:fld id="{17707F45-43BA-4B69-8A2E-96B3DCF91EF1}" type="slidenum">
              <a:rPr lang="en-US" smtClean="0"/>
              <a:pPr/>
              <a:t>‹#›</a:t>
            </a:fld>
            <a:endParaRPr lang="en-US" dirty="0"/>
          </a:p>
        </p:txBody>
      </p:sp>
      <p:sp>
        <p:nvSpPr>
          <p:cNvPr id="7" name="Rectangle 6"/>
          <p:cNvSpPr/>
          <p:nvPr userDrawn="1"/>
        </p:nvSpPr>
        <p:spPr>
          <a:xfrm>
            <a:off x="10262709" y="566241"/>
            <a:ext cx="886781"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accent6">
                    <a:lumMod val="75000"/>
                  </a:schemeClr>
                </a:solidFill>
                <a:effectLst>
                  <a:outerShdw blurRad="12700" dist="38100" dir="2700000" algn="tl" rotWithShape="0">
                    <a:schemeClr val="bg1">
                      <a:lumMod val="50000"/>
                    </a:schemeClr>
                  </a:outerShdw>
                </a:effectLst>
              </a:rPr>
              <a:t>11</a:t>
            </a:r>
          </a:p>
        </p:txBody>
      </p:sp>
      <p:sp>
        <p:nvSpPr>
          <p:cNvPr id="8" name="Slide Number Placeholder 5"/>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707F45-43BA-4B69-8A2E-96B3DCF91EF1}" type="slidenum">
              <a:rPr lang="en-US" smtClean="0"/>
              <a:pPr/>
              <a:t>‹#›</a:t>
            </a:fld>
            <a:endParaRPr lang="en-US" dirty="0"/>
          </a:p>
        </p:txBody>
      </p:sp>
    </p:spTree>
    <p:extLst>
      <p:ext uri="{BB962C8B-B14F-4D97-AF65-F5344CB8AC3E}">
        <p14:creationId xmlns:p14="http://schemas.microsoft.com/office/powerpoint/2010/main" val="324533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a:xfrm>
            <a:off x="4038600" y="6173787"/>
            <a:ext cx="4114800" cy="365125"/>
          </a:xfrm>
        </p:spPr>
        <p:txBody>
          <a:bodyPr/>
          <a:lstStyle/>
          <a:p>
            <a:r>
              <a:rPr lang="en-US" dirty="0"/>
              <a:t>Copyright © 2016 Pearson Education, Inc.  </a:t>
            </a:r>
          </a:p>
        </p:txBody>
      </p:sp>
      <p:sp>
        <p:nvSpPr>
          <p:cNvPr id="6" name="Slide Number Placeholder 5"/>
          <p:cNvSpPr>
            <a:spLocks noGrp="1"/>
          </p:cNvSpPr>
          <p:nvPr>
            <p:ph type="sldNum" sz="quarter" idx="12"/>
          </p:nvPr>
        </p:nvSpPr>
        <p:spPr>
          <a:xfrm>
            <a:off x="8610600" y="6173787"/>
            <a:ext cx="2743200" cy="365125"/>
          </a:xfrm>
        </p:spPr>
        <p:txBody>
          <a:bodyPr/>
          <a:lstStyle/>
          <a:p>
            <a:r>
              <a:rPr lang="en-US" dirty="0"/>
              <a:t>11-</a:t>
            </a:r>
            <a:fld id="{17707F45-43BA-4B69-8A2E-96B3DCF91EF1}" type="slidenum">
              <a:rPr lang="en-US" smtClean="0"/>
              <a:pPr/>
              <a:t>‹#›</a:t>
            </a:fld>
            <a:endParaRPr lang="en-US" dirty="0"/>
          </a:p>
        </p:txBody>
      </p:sp>
    </p:spTree>
    <p:extLst>
      <p:ext uri="{BB962C8B-B14F-4D97-AF65-F5344CB8AC3E}">
        <p14:creationId xmlns:p14="http://schemas.microsoft.com/office/powerpoint/2010/main" val="92555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a:t>Copyright © 2016 Pearson Education, Inc.  </a:t>
            </a:r>
          </a:p>
        </p:txBody>
      </p:sp>
      <p:sp>
        <p:nvSpPr>
          <p:cNvPr id="7" name="Slide Number Placeholder 6"/>
          <p:cNvSpPr>
            <a:spLocks noGrp="1"/>
          </p:cNvSpPr>
          <p:nvPr>
            <p:ph type="sldNum" sz="quarter" idx="12"/>
          </p:nvPr>
        </p:nvSpPr>
        <p:spPr/>
        <p:txBody>
          <a:bodyPr/>
          <a:lstStyle/>
          <a:p>
            <a:fld id="{17707F45-43BA-4B69-8A2E-96B3DCF91EF1}" type="slidenum">
              <a:rPr lang="en-US" smtClean="0"/>
              <a:t>‹#›</a:t>
            </a:fld>
            <a:endParaRPr lang="en-US" dirty="0"/>
          </a:p>
        </p:txBody>
      </p:sp>
    </p:spTree>
    <p:extLst>
      <p:ext uri="{BB962C8B-B14F-4D97-AF65-F5344CB8AC3E}">
        <p14:creationId xmlns:p14="http://schemas.microsoft.com/office/powerpoint/2010/main" val="867590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lgn="ctr">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dirty="0"/>
              <a:t>Copyright © 2016 Pearson Education, Inc.  </a:t>
            </a:r>
          </a:p>
        </p:txBody>
      </p:sp>
      <p:sp>
        <p:nvSpPr>
          <p:cNvPr id="9" name="Slide Number Placeholder 8"/>
          <p:cNvSpPr>
            <a:spLocks noGrp="1"/>
          </p:cNvSpPr>
          <p:nvPr>
            <p:ph type="sldNum" sz="quarter" idx="12"/>
          </p:nvPr>
        </p:nvSpPr>
        <p:spPr/>
        <p:txBody>
          <a:bodyPr/>
          <a:lstStyle/>
          <a:p>
            <a:fld id="{17707F45-43BA-4B69-8A2E-96B3DCF91EF1}" type="slidenum">
              <a:rPr lang="en-US" smtClean="0"/>
              <a:t>‹#›</a:t>
            </a:fld>
            <a:endParaRPr lang="en-US" dirty="0"/>
          </a:p>
        </p:txBody>
      </p:sp>
      <p:sp>
        <p:nvSpPr>
          <p:cNvPr id="10" name="Footer Placeholder 4"/>
          <p:cNvSpPr txBox="1">
            <a:spLocks/>
          </p:cNvSpPr>
          <p:nvPr userDrawn="1"/>
        </p:nvSpPr>
        <p:spPr>
          <a:xfrm>
            <a:off x="4038600" y="6378575"/>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Copyright © 2016 Pearson Education, Inc. </a:t>
            </a:r>
          </a:p>
          <a:p>
            <a:endParaRPr lang="en-US" dirty="0"/>
          </a:p>
        </p:txBody>
      </p:sp>
    </p:spTree>
    <p:extLst>
      <p:ext uri="{BB962C8B-B14F-4D97-AF65-F5344CB8AC3E}">
        <p14:creationId xmlns:p14="http://schemas.microsoft.com/office/powerpoint/2010/main" val="2179632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ln w="19050">
            <a:solidFill>
              <a:schemeClr val="accent6">
                <a:lumMod val="75000"/>
              </a:schemeClr>
            </a:solidFill>
          </a:ln>
        </p:spPr>
        <p:txBody>
          <a:bodyPr/>
          <a:lstStyle>
            <a:lvl1pPr algn="ctr">
              <a:defRPr b="1">
                <a:latin typeface="+mn-lt"/>
              </a:defRPr>
            </a:lvl1pPr>
          </a:lstStyle>
          <a:p>
            <a:r>
              <a:rPr lang="en-US" dirty="0"/>
              <a:t>Click to edit Master title style</a:t>
            </a:r>
          </a:p>
        </p:txBody>
      </p:sp>
      <p:sp>
        <p:nvSpPr>
          <p:cNvPr id="6" name="Rectangle 5"/>
          <p:cNvSpPr/>
          <p:nvPr userDrawn="1"/>
        </p:nvSpPr>
        <p:spPr>
          <a:xfrm>
            <a:off x="10262709" y="566241"/>
            <a:ext cx="886781" cy="923330"/>
          </a:xfrm>
          <a:prstGeom prst="rect">
            <a:avLst/>
          </a:prstGeom>
          <a:noFill/>
        </p:spPr>
        <p:txBody>
          <a:bodyPr wrap="none" lIns="91440" tIns="45720" rIns="91440" bIns="45720">
            <a:spAutoFit/>
          </a:bodyPr>
          <a:lstStyle/>
          <a:p>
            <a:pPr algn="ctr"/>
            <a:r>
              <a:rPr lang="en-US" sz="5400" b="1" cap="none" spc="0" dirty="0">
                <a:ln w="9525">
                  <a:solidFill>
                    <a:schemeClr val="bg1"/>
                  </a:solidFill>
                  <a:prstDash val="solid"/>
                </a:ln>
                <a:solidFill>
                  <a:schemeClr val="accent6">
                    <a:lumMod val="75000"/>
                  </a:schemeClr>
                </a:solidFill>
                <a:effectLst>
                  <a:outerShdw blurRad="12700" dist="38100" dir="2700000" algn="tl" rotWithShape="0">
                    <a:schemeClr val="bg1">
                      <a:lumMod val="50000"/>
                    </a:schemeClr>
                  </a:outerShdw>
                </a:effectLst>
              </a:rPr>
              <a:t>11</a:t>
            </a:r>
          </a:p>
        </p:txBody>
      </p:sp>
      <p:sp>
        <p:nvSpPr>
          <p:cNvPr id="7" name="Footer Placeholder 4"/>
          <p:cNvSpPr>
            <a:spLocks noGrp="1"/>
          </p:cNvSpPr>
          <p:nvPr>
            <p:ph type="ftr" sz="quarter" idx="11"/>
          </p:nvPr>
        </p:nvSpPr>
        <p:spPr>
          <a:xfrm>
            <a:off x="4038600" y="6378575"/>
            <a:ext cx="4114800" cy="365125"/>
          </a:xfrm>
        </p:spPr>
        <p:txBody>
          <a:bodyPr/>
          <a:lstStyle>
            <a:lvl1pPr>
              <a:defRPr>
                <a:solidFill>
                  <a:schemeClr val="tx1"/>
                </a:solidFill>
              </a:defRPr>
            </a:lvl1pPr>
          </a:lstStyle>
          <a:p>
            <a:r>
              <a:rPr lang="en-US" dirty="0"/>
              <a:t>Copyright © 2016 Pearson Education, Inc. </a:t>
            </a:r>
          </a:p>
          <a:p>
            <a:endParaRPr lang="en-US" dirty="0"/>
          </a:p>
        </p:txBody>
      </p:sp>
      <p:sp>
        <p:nvSpPr>
          <p:cNvPr id="8"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707F45-43BA-4B69-8A2E-96B3DCF91EF1}" type="slidenum">
              <a:rPr lang="en-US" smtClean="0"/>
              <a:t>‹#›</a:t>
            </a:fld>
            <a:endParaRPr lang="en-US" dirty="0"/>
          </a:p>
        </p:txBody>
      </p:sp>
    </p:spTree>
    <p:extLst>
      <p:ext uri="{BB962C8B-B14F-4D97-AF65-F5344CB8AC3E}">
        <p14:creationId xmlns:p14="http://schemas.microsoft.com/office/powerpoint/2010/main" val="1434263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a:xfrm>
            <a:off x="4038600" y="6213471"/>
            <a:ext cx="4114800" cy="365125"/>
          </a:xfrm>
        </p:spPr>
        <p:txBody>
          <a:bodyPr/>
          <a:lstStyle/>
          <a:p>
            <a:r>
              <a:rPr lang="en-US" dirty="0"/>
              <a:t>Copyright © 2016 Pearson Education, Inc.  </a:t>
            </a:r>
          </a:p>
        </p:txBody>
      </p:sp>
      <p:sp>
        <p:nvSpPr>
          <p:cNvPr id="4" name="Slide Number Placeholder 3"/>
          <p:cNvSpPr>
            <a:spLocks noGrp="1"/>
          </p:cNvSpPr>
          <p:nvPr>
            <p:ph type="sldNum" sz="quarter" idx="12"/>
          </p:nvPr>
        </p:nvSpPr>
        <p:spPr>
          <a:xfrm>
            <a:off x="8610600" y="6213472"/>
            <a:ext cx="2743200" cy="365125"/>
          </a:xfrm>
        </p:spPr>
        <p:txBody>
          <a:bodyPr/>
          <a:lstStyle>
            <a:lvl1pPr>
              <a:defRPr>
                <a:solidFill>
                  <a:schemeClr val="tx1"/>
                </a:solidFill>
              </a:defRPr>
            </a:lvl1pPr>
          </a:lstStyle>
          <a:p>
            <a:r>
              <a:rPr lang="en-US" dirty="0"/>
              <a:t>11-</a:t>
            </a:r>
            <a:fld id="{17707F45-43BA-4B69-8A2E-96B3DCF91EF1}" type="slidenum">
              <a:rPr lang="en-US" smtClean="0"/>
              <a:pPr/>
              <a:t>‹#›</a:t>
            </a:fld>
            <a:endParaRPr lang="en-US" dirty="0"/>
          </a:p>
        </p:txBody>
      </p:sp>
    </p:spTree>
    <p:extLst>
      <p:ext uri="{BB962C8B-B14F-4D97-AF65-F5344CB8AC3E}">
        <p14:creationId xmlns:p14="http://schemas.microsoft.com/office/powerpoint/2010/main" val="1548028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a:t>Copyright © 2016 Pearson Education, Inc.  </a:t>
            </a:r>
          </a:p>
        </p:txBody>
      </p:sp>
      <p:sp>
        <p:nvSpPr>
          <p:cNvPr id="7" name="Slide Number Placeholder 6"/>
          <p:cNvSpPr>
            <a:spLocks noGrp="1"/>
          </p:cNvSpPr>
          <p:nvPr>
            <p:ph type="sldNum" sz="quarter" idx="12"/>
          </p:nvPr>
        </p:nvSpPr>
        <p:spPr/>
        <p:txBody>
          <a:bodyPr/>
          <a:lstStyle/>
          <a:p>
            <a:r>
              <a:rPr lang="en-US" dirty="0"/>
              <a:t>11-</a:t>
            </a:r>
            <a:fld id="{17707F45-43BA-4B69-8A2E-96B3DCF91EF1}" type="slidenum">
              <a:rPr lang="en-US" smtClean="0"/>
              <a:pPr/>
              <a:t>‹#›</a:t>
            </a:fld>
            <a:endParaRPr lang="en-US" dirty="0"/>
          </a:p>
        </p:txBody>
      </p:sp>
    </p:spTree>
    <p:extLst>
      <p:ext uri="{BB962C8B-B14F-4D97-AF65-F5344CB8AC3E}">
        <p14:creationId xmlns:p14="http://schemas.microsoft.com/office/powerpoint/2010/main" val="152738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dirty="0"/>
              <a:t>Copyright © 2016 Pearson Education, Inc.  </a:t>
            </a:r>
          </a:p>
        </p:txBody>
      </p:sp>
      <p:sp>
        <p:nvSpPr>
          <p:cNvPr id="7" name="Slide Number Placeholder 6"/>
          <p:cNvSpPr>
            <a:spLocks noGrp="1"/>
          </p:cNvSpPr>
          <p:nvPr>
            <p:ph type="sldNum" sz="quarter" idx="12"/>
          </p:nvPr>
        </p:nvSpPr>
        <p:spPr/>
        <p:txBody>
          <a:bodyPr/>
          <a:lstStyle/>
          <a:p>
            <a:fld id="{17707F45-43BA-4B69-8A2E-96B3DCF91EF1}" type="slidenum">
              <a:rPr lang="en-US" smtClean="0"/>
              <a:t>‹#›</a:t>
            </a:fld>
            <a:endParaRPr lang="en-US" dirty="0"/>
          </a:p>
        </p:txBody>
      </p:sp>
    </p:spTree>
    <p:extLst>
      <p:ext uri="{BB962C8B-B14F-4D97-AF65-F5344CB8AC3E}">
        <p14:creationId xmlns:p14="http://schemas.microsoft.com/office/powerpoint/2010/main" val="23552970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Copyright © 2016 Pearson Education, Inc.  </a:t>
            </a:r>
          </a:p>
        </p:txBody>
      </p:sp>
      <p:sp>
        <p:nvSpPr>
          <p:cNvPr id="6" name="Slide Number Placeholder 5"/>
          <p:cNvSpPr>
            <a:spLocks noGrp="1"/>
          </p:cNvSpPr>
          <p:nvPr>
            <p:ph type="sldNum" sz="quarter" idx="12"/>
          </p:nvPr>
        </p:nvSpPr>
        <p:spPr/>
        <p:txBody>
          <a:bodyPr/>
          <a:lstStyle/>
          <a:p>
            <a:fld id="{17707F45-43BA-4B69-8A2E-96B3DCF91EF1}" type="slidenum">
              <a:rPr lang="en-US" smtClean="0"/>
              <a:t>‹#›</a:t>
            </a:fld>
            <a:endParaRPr lang="en-US" dirty="0"/>
          </a:p>
        </p:txBody>
      </p:sp>
    </p:spTree>
    <p:extLst>
      <p:ext uri="{BB962C8B-B14F-4D97-AF65-F5344CB8AC3E}">
        <p14:creationId xmlns:p14="http://schemas.microsoft.com/office/powerpoint/2010/main" val="42462693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dirty="0"/>
              <a:t>Copyright © 2016 Pearson Education, Inc.  </a:t>
            </a:r>
          </a:p>
        </p:txBody>
      </p:sp>
      <p:sp>
        <p:nvSpPr>
          <p:cNvPr id="6" name="Slide Number Placeholder 5"/>
          <p:cNvSpPr>
            <a:spLocks noGrp="1"/>
          </p:cNvSpPr>
          <p:nvPr>
            <p:ph type="sldNum" sz="quarter" idx="12"/>
          </p:nvPr>
        </p:nvSpPr>
        <p:spPr/>
        <p:txBody>
          <a:bodyPr/>
          <a:lstStyle/>
          <a:p>
            <a:fld id="{17707F45-43BA-4B69-8A2E-96B3DCF91EF1}" type="slidenum">
              <a:rPr lang="en-US" smtClean="0"/>
              <a:t>‹#›</a:t>
            </a:fld>
            <a:endParaRPr lang="en-US" dirty="0"/>
          </a:p>
        </p:txBody>
      </p:sp>
    </p:spTree>
    <p:extLst>
      <p:ext uri="{BB962C8B-B14F-4D97-AF65-F5344CB8AC3E}">
        <p14:creationId xmlns:p14="http://schemas.microsoft.com/office/powerpoint/2010/main" val="2507019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609600" y="215372"/>
            <a:ext cx="109728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609600" y="816430"/>
            <a:ext cx="109728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6705600" y="1447801"/>
            <a:ext cx="48768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6705600" y="3200401"/>
            <a:ext cx="48768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16" name="Footer Placeholder 2"/>
          <p:cNvSpPr>
            <a:spLocks noGrp="1"/>
          </p:cNvSpPr>
          <p:nvPr>
            <p:ph type="ftr" sz="quarter" idx="10"/>
          </p:nvPr>
        </p:nvSpPr>
        <p:spPr>
          <a:xfrm>
            <a:off x="125292" y="6165338"/>
            <a:ext cx="1146048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2/24/2020</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pic>
        <p:nvPicPr>
          <p:cNvPr id="12" name="Shape 15" descr="Pearson Logo"/>
          <p:cNvPicPr preferRelativeResize="0"/>
          <p:nvPr userDrawn="1"/>
        </p:nvPicPr>
        <p:blipFill rotWithShape="1">
          <a:blip r:embed="rId2" cstate="print">
            <a:alphaModFix/>
          </a:blip>
          <a:srcRect/>
          <a:stretch/>
        </p:blipFill>
        <p:spPr>
          <a:xfrm>
            <a:off x="591963" y="6429709"/>
            <a:ext cx="1223999" cy="279914"/>
          </a:xfrm>
          <a:prstGeom prst="rect">
            <a:avLst/>
          </a:prstGeom>
          <a:noFill/>
          <a:ln>
            <a:noFill/>
          </a:ln>
        </p:spPr>
      </p:pic>
      <p:sp>
        <p:nvSpPr>
          <p:cNvPr id="14" name="Text Placeholder 13"/>
          <p:cNvSpPr>
            <a:spLocks noGrp="1"/>
          </p:cNvSpPr>
          <p:nvPr>
            <p:ph type="body" sz="quarter" idx="16"/>
          </p:nvPr>
        </p:nvSpPr>
        <p:spPr>
          <a:xfrm>
            <a:off x="3596640" y="6428232"/>
            <a:ext cx="8229600" cy="274320"/>
          </a:xfrm>
        </p:spPr>
        <p:txBody>
          <a:bodyPr lIns="91440" tIns="45720" rIns="91440" bIns="45720"/>
          <a:lstStyle>
            <a:lvl1pPr marL="0" marR="0" indent="0" algn="ctr" defTabSz="914400" rtl="0" eaLnBrk="1" fontAlgn="auto" latinLnBrk="0" hangingPunct="1">
              <a:lnSpc>
                <a:spcPct val="100000"/>
              </a:lnSpc>
              <a:spcBef>
                <a:spcPts val="0"/>
              </a:spcBef>
              <a:spcAft>
                <a:spcPts val="0"/>
              </a:spcAft>
              <a:buClrTx/>
              <a:buSzTx/>
              <a:buFontTx/>
              <a:buNone/>
              <a:tabLst/>
              <a:defRPr lang="en-US" altLang="en-US" sz="1200" b="0" kern="1200">
                <a:solidFill>
                  <a:schemeClr val="tx1"/>
                </a:solidFill>
                <a:latin typeface="Verdana"/>
                <a:ea typeface="Verdana" panose="020B0604030504040204" pitchFamily="34" charset="0"/>
                <a:cs typeface="Verdana" panose="020B0604030504040204" pitchFamily="34" charset="0"/>
              </a:defRPr>
            </a:lvl1p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altLang="en-US" sz="1200" b="0" dirty="0">
              <a:latin typeface="Verdana"/>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888915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0000">
              <a:schemeClr val="bg1"/>
            </a:gs>
            <a:gs pos="57000">
              <a:schemeClr val="accent4">
                <a:lumMod val="0"/>
                <a:lumOff val="100000"/>
              </a:schemeClr>
            </a:gs>
            <a:gs pos="95000">
              <a:schemeClr val="bg1"/>
            </a:gs>
            <a:gs pos="8000">
              <a:schemeClr val="bg1"/>
            </a:gs>
            <a:gs pos="67000">
              <a:schemeClr val="bg1"/>
            </a:gs>
            <a:gs pos="60000">
              <a:schemeClr val="bg1"/>
            </a:gs>
            <a:gs pos="56000">
              <a:schemeClr val="bg1"/>
            </a:gs>
            <a:gs pos="46000">
              <a:schemeClr val="bg1"/>
            </a:gs>
            <a:gs pos="61000">
              <a:schemeClr val="bg1"/>
            </a:gs>
            <a:gs pos="97000">
              <a:schemeClr val="accent4">
                <a:lumMod val="10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Copyright © 2016 Pearson Education, Inc.  </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707F45-43BA-4B69-8A2E-96B3DCF91EF1}" type="slidenum">
              <a:rPr lang="en-US" smtClean="0"/>
              <a:t>‹#›</a:t>
            </a:fld>
            <a:endParaRPr lang="en-US" dirty="0"/>
          </a:p>
        </p:txBody>
      </p:sp>
    </p:spTree>
    <p:extLst>
      <p:ext uri="{BB962C8B-B14F-4D97-AF65-F5344CB8AC3E}">
        <p14:creationId xmlns:p14="http://schemas.microsoft.com/office/powerpoint/2010/main" val="299449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l" defTabSz="914400" rtl="0" eaLnBrk="1" latinLnBrk="0" hangingPunct="1">
        <a:lnSpc>
          <a:spcPct val="90000"/>
        </a:lnSpc>
        <a:spcBef>
          <a:spcPct val="0"/>
        </a:spcBef>
        <a:buNone/>
        <a:defRPr sz="44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7.png"/><Relationship Id="rId7"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15372"/>
            <a:ext cx="8229600" cy="1080028"/>
          </a:xfrm>
        </p:spPr>
        <p:txBody>
          <a:bodyPr>
            <a:normAutofit fontScale="90000"/>
          </a:bodyPr>
          <a:lstStyle/>
          <a:p>
            <a:r>
              <a:rPr lang="en-US" dirty="0"/>
              <a:t>Introduction to Operations and Supply Chain Management</a:t>
            </a:r>
          </a:p>
        </p:txBody>
      </p:sp>
      <p:sp>
        <p:nvSpPr>
          <p:cNvPr id="3" name="Text Placeholder 2"/>
          <p:cNvSpPr>
            <a:spLocks noGrp="1"/>
          </p:cNvSpPr>
          <p:nvPr>
            <p:ph type="body" sz="quarter" idx="13"/>
          </p:nvPr>
        </p:nvSpPr>
        <p:spPr>
          <a:xfrm>
            <a:off x="1981200" y="1344169"/>
            <a:ext cx="8229600" cy="338113"/>
          </a:xfrm>
        </p:spPr>
        <p:txBody>
          <a:bodyPr/>
          <a:lstStyle/>
          <a:p>
            <a:r>
              <a:rPr lang="en-US" dirty="0"/>
              <a:t>Fifth Edition</a:t>
            </a:r>
          </a:p>
        </p:txBody>
      </p:sp>
      <p:sp>
        <p:nvSpPr>
          <p:cNvPr id="4" name="Text Placeholder 4"/>
          <p:cNvSpPr>
            <a:spLocks noGrp="1"/>
          </p:cNvSpPr>
          <p:nvPr>
            <p:ph type="body" sz="quarter" idx="14"/>
          </p:nvPr>
        </p:nvSpPr>
        <p:spPr>
          <a:xfrm>
            <a:off x="6553200" y="2133601"/>
            <a:ext cx="3657600" cy="914399"/>
          </a:xfrm>
        </p:spPr>
        <p:txBody>
          <a:bodyPr/>
          <a:lstStyle/>
          <a:p>
            <a:r>
              <a:rPr lang="en-US" dirty="0"/>
              <a:t>Chapter </a:t>
            </a:r>
            <a:r>
              <a:rPr lang="en-US" altLang="en-US" dirty="0"/>
              <a:t>11</a:t>
            </a:r>
            <a:endParaRPr lang="en-US" dirty="0"/>
          </a:p>
        </p:txBody>
      </p:sp>
      <p:sp>
        <p:nvSpPr>
          <p:cNvPr id="5" name="Text Placeholder 5"/>
          <p:cNvSpPr>
            <a:spLocks noGrp="1"/>
          </p:cNvSpPr>
          <p:nvPr>
            <p:ph type="body" sz="quarter" idx="15"/>
          </p:nvPr>
        </p:nvSpPr>
        <p:spPr/>
        <p:txBody>
          <a:bodyPr/>
          <a:lstStyle/>
          <a:p>
            <a:r>
              <a:rPr lang="en-US" altLang="en-US" dirty="0"/>
              <a:t>Managing Inventory throughout the Supply Chain</a:t>
            </a:r>
            <a:endParaRPr lang="en-US" dirty="0">
              <a:latin typeface="+mj-lt"/>
            </a:endParaRPr>
          </a:p>
        </p:txBody>
      </p:sp>
      <p:pic>
        <p:nvPicPr>
          <p:cNvPr id="7" name="Picture 3" descr="Front Cover: Introduction to Operations and Supply Chain Management Fifth Edition by Bozarth and Handfield."/>
          <p:cNvPicPr>
            <a:picLocks noChangeAspect="1"/>
          </p:cNvPicPr>
          <p:nvPr/>
        </p:nvPicPr>
        <p:blipFill>
          <a:blip r:embed="rId3" cstate="print"/>
          <a:stretch>
            <a:fillRect/>
          </a:stretch>
        </p:blipFill>
        <p:spPr>
          <a:xfrm>
            <a:off x="1981200" y="1828800"/>
            <a:ext cx="3429000" cy="4388942"/>
          </a:xfrm>
          <a:prstGeom prst="rect">
            <a:avLst/>
          </a:prstGeom>
        </p:spPr>
      </p:pic>
      <p:sp>
        <p:nvSpPr>
          <p:cNvPr id="10" name="Text Placeholder 6"/>
          <p:cNvSpPr>
            <a:spLocks noGrp="1"/>
          </p:cNvSpPr>
          <p:nvPr>
            <p:ph type="body" sz="quarter" idx="16"/>
          </p:nvPr>
        </p:nvSpPr>
        <p:spPr/>
        <p:txBody>
          <a:bodyPr/>
          <a:lstStyle/>
          <a:p>
            <a:r>
              <a:rPr dirty="0"/>
              <a:t>Copyright © 2019, 2016, 2014 Pearson Education, Inc. All Rights Reserved.</a:t>
            </a:r>
            <a:endParaRPr lang="en-US" dirty="0"/>
          </a:p>
        </p:txBody>
      </p:sp>
    </p:spTree>
    <p:extLst>
      <p:ext uri="{BB962C8B-B14F-4D97-AF65-F5344CB8AC3E}">
        <p14:creationId xmlns:p14="http://schemas.microsoft.com/office/powerpoint/2010/main" val="782323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p:txBody>
          <a:bodyPr/>
          <a:lstStyle/>
          <a:p>
            <a:pPr eaLnBrk="1" hangingPunct="1"/>
            <a:r>
              <a:rPr lang="en-US" dirty="0"/>
              <a:t>Chapter Objectives</a:t>
            </a:r>
          </a:p>
        </p:txBody>
      </p:sp>
      <p:sp>
        <p:nvSpPr>
          <p:cNvPr id="18434" name="Rectangle 3"/>
          <p:cNvSpPr>
            <a:spLocks noGrp="1" noChangeArrowheads="1"/>
          </p:cNvSpPr>
          <p:nvPr>
            <p:ph type="body" idx="1"/>
          </p:nvPr>
        </p:nvSpPr>
        <p:spPr>
          <a:xfrm>
            <a:off x="838200" y="1876425"/>
            <a:ext cx="10515600" cy="4319588"/>
          </a:xfrm>
        </p:spPr>
        <p:txBody>
          <a:bodyPr/>
          <a:lstStyle/>
          <a:p>
            <a:pPr marL="0" indent="0">
              <a:lnSpc>
                <a:spcPct val="80000"/>
              </a:lnSpc>
              <a:buFont typeface="Wingdings" pitchFamily="-72" charset="2"/>
              <a:buChar char="§"/>
            </a:pPr>
            <a:r>
              <a:rPr lang="en-AU" sz="1800" dirty="0"/>
              <a:t>11.1 The Role of Inventory</a:t>
            </a:r>
          </a:p>
          <a:p>
            <a:pPr marL="0" indent="0">
              <a:lnSpc>
                <a:spcPct val="80000"/>
              </a:lnSpc>
              <a:buFont typeface="Wingdings" pitchFamily="-72" charset="2"/>
              <a:buChar char="§"/>
            </a:pPr>
            <a:r>
              <a:rPr lang="en-AU" sz="1800" dirty="0"/>
              <a:t>11.2 Periodic Review Systems</a:t>
            </a:r>
          </a:p>
          <a:p>
            <a:pPr marL="0" indent="0">
              <a:lnSpc>
                <a:spcPct val="80000"/>
              </a:lnSpc>
              <a:buFont typeface="Wingdings" pitchFamily="-72" charset="2"/>
              <a:buChar char="§"/>
            </a:pPr>
            <a:r>
              <a:rPr lang="en-AU" sz="1800" dirty="0"/>
              <a:t>11.3 Continuous Review Systems</a:t>
            </a:r>
          </a:p>
          <a:p>
            <a:pPr marL="0" indent="0">
              <a:lnSpc>
                <a:spcPct val="80000"/>
              </a:lnSpc>
              <a:buFont typeface="Wingdings" pitchFamily="-72" charset="2"/>
              <a:buChar char="§"/>
            </a:pPr>
            <a:r>
              <a:rPr lang="en-AU" sz="1800" dirty="0"/>
              <a:t>11.4 Single- Period Inventory Systems</a:t>
            </a:r>
          </a:p>
          <a:p>
            <a:pPr marL="0" indent="0">
              <a:lnSpc>
                <a:spcPct val="80000"/>
              </a:lnSpc>
              <a:buFont typeface="Wingdings" pitchFamily="-72" charset="2"/>
              <a:buChar char="§"/>
            </a:pPr>
            <a:r>
              <a:rPr lang="en-AU" sz="1800" dirty="0"/>
              <a:t>11.5 Inventory in the Supply Chain</a:t>
            </a:r>
            <a:endParaRPr lang="en-US" sz="1800" dirty="0"/>
          </a:p>
          <a:p>
            <a:pPr marL="0" indent="0">
              <a:buFont typeface="Wingdings" pitchFamily="-72" charset="2"/>
              <a:buChar char="§"/>
            </a:pPr>
            <a:endParaRPr lang="en-US" sz="2400" dirty="0"/>
          </a:p>
        </p:txBody>
      </p:sp>
      <p:sp>
        <p:nvSpPr>
          <p:cNvPr id="2" name="Footer Placeholder 1"/>
          <p:cNvSpPr>
            <a:spLocks noGrp="1"/>
          </p:cNvSpPr>
          <p:nvPr>
            <p:ph type="ftr" sz="quarter" idx="11"/>
          </p:nvPr>
        </p:nvSpPr>
        <p:spPr/>
        <p:txBody>
          <a:bodyPr/>
          <a:lstStyle/>
          <a:p>
            <a:r>
              <a:rPr lang="en-US" dirty="0"/>
              <a:t>Copyright © 2016 Pearson Education, Inc. </a:t>
            </a:r>
          </a:p>
          <a:p>
            <a:endParaRPr lang="en-US" dirty="0"/>
          </a:p>
        </p:txBody>
      </p:sp>
      <p:sp>
        <p:nvSpPr>
          <p:cNvPr id="3" name="Slide Number Placeholder 2"/>
          <p:cNvSpPr>
            <a:spLocks noGrp="1"/>
          </p:cNvSpPr>
          <p:nvPr>
            <p:ph type="sldNum" sz="quarter" idx="12"/>
          </p:nvPr>
        </p:nvSpPr>
        <p:spPr/>
        <p:txBody>
          <a:bodyPr/>
          <a:lstStyle/>
          <a:p>
            <a:r>
              <a:rPr lang="en-US" dirty="0"/>
              <a:t>11-</a:t>
            </a:r>
            <a:fld id="{17707F45-43BA-4B69-8A2E-96B3DCF91EF1}" type="slidenum">
              <a:rPr lang="en-US" smtClean="0"/>
              <a:pPr/>
              <a:t>2</a:t>
            </a:fld>
            <a:endParaRPr lang="en-US" dirty="0"/>
          </a:p>
        </p:txBody>
      </p:sp>
    </p:spTree>
    <p:extLst>
      <p:ext uri="{BB962C8B-B14F-4D97-AF65-F5344CB8AC3E}">
        <p14:creationId xmlns:p14="http://schemas.microsoft.com/office/powerpoint/2010/main" val="3437885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pPr eaLnBrk="1" hangingPunct="1"/>
            <a:r>
              <a:rPr lang="en-US" dirty="0"/>
              <a:t>Inventory Management</a:t>
            </a:r>
          </a:p>
        </p:txBody>
      </p:sp>
      <p:sp>
        <p:nvSpPr>
          <p:cNvPr id="20482" name="Content Placeholder 2"/>
          <p:cNvSpPr>
            <a:spLocks noGrp="1"/>
          </p:cNvSpPr>
          <p:nvPr>
            <p:ph idx="1"/>
          </p:nvPr>
        </p:nvSpPr>
        <p:spPr/>
        <p:txBody>
          <a:bodyPr/>
          <a:lstStyle/>
          <a:p>
            <a:pPr eaLnBrk="1" hangingPunct="1">
              <a:buFont typeface="Wingdings" pitchFamily="-72" charset="2"/>
              <a:buChar char="§"/>
            </a:pPr>
            <a:r>
              <a:rPr lang="en-US" dirty="0"/>
              <a:t>Inventory – Those stocks or items used to </a:t>
            </a:r>
            <a:r>
              <a:rPr lang="en-US" dirty="0">
                <a:solidFill>
                  <a:srgbClr val="0070C0"/>
                </a:solidFill>
              </a:rPr>
              <a:t>support production </a:t>
            </a:r>
            <a:r>
              <a:rPr lang="en-US" dirty="0"/>
              <a:t>(</a:t>
            </a:r>
            <a:r>
              <a:rPr lang="en-US" dirty="0">
                <a:solidFill>
                  <a:srgbClr val="00B050"/>
                </a:solidFill>
              </a:rPr>
              <a:t>raw materials and work-in-process items</a:t>
            </a:r>
            <a:r>
              <a:rPr lang="en-US" dirty="0"/>
              <a:t>), supporting activities (maintenance, repair, and operating supplies) and customer service (finished goods and spare parts).</a:t>
            </a:r>
          </a:p>
          <a:p>
            <a:pPr eaLnBrk="1" hangingPunct="1">
              <a:buFont typeface="Wingdings" pitchFamily="-72" charset="2"/>
              <a:buChar char="§"/>
            </a:pPr>
            <a:endParaRPr lang="en-AU" dirty="0"/>
          </a:p>
          <a:p>
            <a:pPr eaLnBrk="1" hangingPunct="1">
              <a:buFont typeface="Wingdings" pitchFamily="-72" charset="2"/>
              <a:buChar char="§"/>
            </a:pPr>
            <a:r>
              <a:rPr lang="en-AU" dirty="0"/>
              <a:t>Examples of Inventory????</a:t>
            </a:r>
          </a:p>
          <a:p>
            <a:pPr marL="0" indent="0" eaLnBrk="1" hangingPunct="1">
              <a:buNone/>
            </a:pPr>
            <a:endParaRPr lang="en-US" dirty="0"/>
          </a:p>
        </p:txBody>
      </p:sp>
      <p:sp>
        <p:nvSpPr>
          <p:cNvPr id="2" name="Footer Placeholder 1"/>
          <p:cNvSpPr>
            <a:spLocks noGrp="1"/>
          </p:cNvSpPr>
          <p:nvPr>
            <p:ph type="ftr" sz="quarter" idx="11"/>
          </p:nvPr>
        </p:nvSpPr>
        <p:spPr/>
        <p:txBody>
          <a:bodyPr/>
          <a:lstStyle/>
          <a:p>
            <a:r>
              <a:rPr lang="en-US" dirty="0"/>
              <a:t>Copyright © 2016 Pearson Education, Inc. </a:t>
            </a:r>
          </a:p>
          <a:p>
            <a:endParaRPr lang="en-US" dirty="0"/>
          </a:p>
        </p:txBody>
      </p:sp>
      <p:sp>
        <p:nvSpPr>
          <p:cNvPr id="3" name="Slide Number Placeholder 2"/>
          <p:cNvSpPr>
            <a:spLocks noGrp="1"/>
          </p:cNvSpPr>
          <p:nvPr>
            <p:ph type="sldNum" sz="quarter" idx="12"/>
          </p:nvPr>
        </p:nvSpPr>
        <p:spPr/>
        <p:txBody>
          <a:bodyPr/>
          <a:lstStyle/>
          <a:p>
            <a:r>
              <a:rPr lang="en-US" dirty="0"/>
              <a:t>11-</a:t>
            </a:r>
            <a:fld id="{17707F45-43BA-4B69-8A2E-96B3DCF91EF1}" type="slidenum">
              <a:rPr lang="en-US" smtClean="0"/>
              <a:pPr/>
              <a:t>3</a:t>
            </a:fld>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987" y="4511760"/>
            <a:ext cx="2095500" cy="131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0839" y="4378088"/>
            <a:ext cx="2624679" cy="1581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0719" y="4150326"/>
            <a:ext cx="2931780" cy="1607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102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dirty="0"/>
              <a:t>Inventory Types</a:t>
            </a:r>
          </a:p>
        </p:txBody>
      </p:sp>
      <p:sp>
        <p:nvSpPr>
          <p:cNvPr id="21506" name="Content Placeholder 2"/>
          <p:cNvSpPr>
            <a:spLocks noGrp="1"/>
          </p:cNvSpPr>
          <p:nvPr>
            <p:ph idx="1"/>
          </p:nvPr>
        </p:nvSpPr>
        <p:spPr/>
        <p:txBody>
          <a:bodyPr/>
          <a:lstStyle/>
          <a:p>
            <a:pPr eaLnBrk="1" hangingPunct="1">
              <a:buFont typeface="Wingdings" pitchFamily="-72" charset="2"/>
              <a:buChar char="§"/>
            </a:pPr>
            <a:r>
              <a:rPr lang="en-US" dirty="0"/>
              <a:t>Cycle stock</a:t>
            </a:r>
          </a:p>
          <a:p>
            <a:pPr eaLnBrk="1" hangingPunct="1">
              <a:buFont typeface="Wingdings" pitchFamily="-72" charset="2"/>
              <a:buChar char="§"/>
            </a:pPr>
            <a:r>
              <a:rPr lang="en-US" dirty="0"/>
              <a:t>Safety stock</a:t>
            </a:r>
          </a:p>
          <a:p>
            <a:pPr eaLnBrk="1" hangingPunct="1">
              <a:buFont typeface="Wingdings" pitchFamily="-72" charset="2"/>
              <a:buChar char="§"/>
            </a:pPr>
            <a:r>
              <a:rPr lang="en-US" dirty="0"/>
              <a:t>Anticipation inventory</a:t>
            </a:r>
          </a:p>
          <a:p>
            <a:pPr eaLnBrk="1" hangingPunct="1">
              <a:buFont typeface="Wingdings" pitchFamily="-72" charset="2"/>
              <a:buChar char="§"/>
            </a:pPr>
            <a:r>
              <a:rPr lang="en-US" dirty="0"/>
              <a:t>Hedge inventory</a:t>
            </a:r>
          </a:p>
          <a:p>
            <a:pPr eaLnBrk="1" hangingPunct="1">
              <a:buFont typeface="Wingdings" pitchFamily="-72" charset="2"/>
              <a:buChar char="§"/>
            </a:pPr>
            <a:r>
              <a:rPr lang="en-US" dirty="0"/>
              <a:t>Transportation inventory</a:t>
            </a:r>
          </a:p>
          <a:p>
            <a:pPr eaLnBrk="1" hangingPunct="1">
              <a:buFont typeface="Wingdings" pitchFamily="-72" charset="2"/>
              <a:buChar char="§"/>
            </a:pPr>
            <a:r>
              <a:rPr lang="en-US" dirty="0"/>
              <a:t>Smoothing inventory</a:t>
            </a:r>
          </a:p>
        </p:txBody>
      </p:sp>
      <p:sp>
        <p:nvSpPr>
          <p:cNvPr id="2" name="Footer Placeholder 1"/>
          <p:cNvSpPr>
            <a:spLocks noGrp="1"/>
          </p:cNvSpPr>
          <p:nvPr>
            <p:ph type="ftr" sz="quarter" idx="11"/>
          </p:nvPr>
        </p:nvSpPr>
        <p:spPr/>
        <p:txBody>
          <a:bodyPr/>
          <a:lstStyle/>
          <a:p>
            <a:r>
              <a:rPr lang="en-US" dirty="0"/>
              <a:t>Copyright © 2016 Pearson Education, Inc. </a:t>
            </a:r>
          </a:p>
          <a:p>
            <a:endParaRPr lang="en-US" dirty="0"/>
          </a:p>
        </p:txBody>
      </p:sp>
      <p:sp>
        <p:nvSpPr>
          <p:cNvPr id="3" name="Slide Number Placeholder 2"/>
          <p:cNvSpPr>
            <a:spLocks noGrp="1"/>
          </p:cNvSpPr>
          <p:nvPr>
            <p:ph type="sldNum" sz="quarter" idx="12"/>
          </p:nvPr>
        </p:nvSpPr>
        <p:spPr/>
        <p:txBody>
          <a:bodyPr/>
          <a:lstStyle/>
          <a:p>
            <a:r>
              <a:rPr lang="en-US" dirty="0"/>
              <a:t>11-</a:t>
            </a:r>
            <a:fld id="{17707F45-43BA-4B69-8A2E-96B3DCF91EF1}" type="slidenum">
              <a:rPr lang="en-US" smtClean="0"/>
              <a:pPr/>
              <a:t>4</a:t>
            </a:fld>
            <a:endParaRPr lang="en-US" dirty="0"/>
          </a:p>
        </p:txBody>
      </p:sp>
    </p:spTree>
    <p:extLst>
      <p:ext uri="{BB962C8B-B14F-4D97-AF65-F5344CB8AC3E}">
        <p14:creationId xmlns:p14="http://schemas.microsoft.com/office/powerpoint/2010/main" val="3597964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en-US" dirty="0"/>
              <a:t>Types of Inventory</a:t>
            </a:r>
          </a:p>
        </p:txBody>
      </p:sp>
      <p:sp>
        <p:nvSpPr>
          <p:cNvPr id="3" name="Content Placeholder 2"/>
          <p:cNvSpPr>
            <a:spLocks noGrp="1"/>
          </p:cNvSpPr>
          <p:nvPr>
            <p:ph idx="1"/>
          </p:nvPr>
        </p:nvSpPr>
        <p:spPr/>
        <p:txBody>
          <a:bodyPr/>
          <a:lstStyle/>
          <a:p>
            <a:pPr eaLnBrk="1" hangingPunct="1">
              <a:defRPr/>
            </a:pPr>
            <a:r>
              <a:rPr lang="en-US" dirty="0"/>
              <a:t> </a:t>
            </a:r>
            <a:r>
              <a:rPr lang="en-US" dirty="0">
                <a:solidFill>
                  <a:srgbClr val="00B050"/>
                </a:solidFill>
              </a:rPr>
              <a:t>Cycle stock </a:t>
            </a:r>
            <a:r>
              <a:rPr lang="en-US" dirty="0"/>
              <a:t>– Components or products that are received in </a:t>
            </a:r>
            <a:r>
              <a:rPr lang="en-US" dirty="0">
                <a:solidFill>
                  <a:srgbClr val="0070C0"/>
                </a:solidFill>
              </a:rPr>
              <a:t>bulk by a downstream partner, gradually used up, and then replenished again in bulk by an upstream partner.</a:t>
            </a:r>
          </a:p>
          <a:p>
            <a:pPr marL="0" indent="0">
              <a:buNone/>
              <a:defRPr/>
            </a:pPr>
            <a:endParaRPr lang="en-AU" dirty="0"/>
          </a:p>
          <a:p>
            <a:pPr marL="0" indent="0">
              <a:buNone/>
              <a:defRPr/>
            </a:pPr>
            <a:endParaRPr lang="en-AU" dirty="0"/>
          </a:p>
          <a:p>
            <a:pPr marL="0" indent="0">
              <a:buNone/>
              <a:defRPr/>
            </a:pPr>
            <a:endParaRPr lang="en-AU" dirty="0"/>
          </a:p>
          <a:p>
            <a:pPr marL="0" indent="0">
              <a:buNone/>
              <a:defRPr/>
            </a:pPr>
            <a:endParaRPr lang="en-US" dirty="0"/>
          </a:p>
          <a:p>
            <a:pPr eaLnBrk="1" hangingPunct="1">
              <a:defRPr/>
            </a:pPr>
            <a:r>
              <a:rPr lang="en-US" dirty="0"/>
              <a:t>Safety stock – Extra inventory that a company holds to protect itself against </a:t>
            </a:r>
            <a:r>
              <a:rPr lang="en-US" dirty="0">
                <a:solidFill>
                  <a:srgbClr val="00B050"/>
                </a:solidFill>
              </a:rPr>
              <a:t>uncertainties in either demand or replenishment time.</a:t>
            </a:r>
          </a:p>
        </p:txBody>
      </p:sp>
      <p:sp>
        <p:nvSpPr>
          <p:cNvPr id="2" name="Footer Placeholder 1"/>
          <p:cNvSpPr>
            <a:spLocks noGrp="1"/>
          </p:cNvSpPr>
          <p:nvPr>
            <p:ph type="ftr" sz="quarter" idx="11"/>
          </p:nvPr>
        </p:nvSpPr>
        <p:spPr/>
        <p:txBody>
          <a:bodyPr/>
          <a:lstStyle/>
          <a:p>
            <a:r>
              <a:rPr lang="en-US" dirty="0"/>
              <a:t>Copyright © 2016 Pearson Education, Inc. </a:t>
            </a:r>
          </a:p>
          <a:p>
            <a:endParaRPr lang="en-US" dirty="0"/>
          </a:p>
        </p:txBody>
      </p:sp>
      <p:sp>
        <p:nvSpPr>
          <p:cNvPr id="4" name="Slide Number Placeholder 3"/>
          <p:cNvSpPr>
            <a:spLocks noGrp="1"/>
          </p:cNvSpPr>
          <p:nvPr>
            <p:ph type="sldNum" sz="quarter" idx="12"/>
          </p:nvPr>
        </p:nvSpPr>
        <p:spPr/>
        <p:txBody>
          <a:bodyPr/>
          <a:lstStyle/>
          <a:p>
            <a:r>
              <a:rPr lang="en-US" dirty="0"/>
              <a:t>11-</a:t>
            </a:r>
            <a:fld id="{17707F45-43BA-4B69-8A2E-96B3DCF91EF1}" type="slidenum">
              <a:rPr lang="en-US" smtClean="0"/>
              <a:pPr/>
              <a:t>5</a:t>
            </a:fld>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2788" y="3080952"/>
            <a:ext cx="4598001" cy="1852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8261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eaLnBrk="1" hangingPunct="1"/>
            <a:r>
              <a:rPr lang="en-US" dirty="0"/>
              <a:t>Types of Inventory</a:t>
            </a:r>
          </a:p>
        </p:txBody>
      </p:sp>
      <p:sp>
        <p:nvSpPr>
          <p:cNvPr id="3" name="Content Placeholder 2"/>
          <p:cNvSpPr>
            <a:spLocks noGrp="1"/>
          </p:cNvSpPr>
          <p:nvPr>
            <p:ph idx="1"/>
          </p:nvPr>
        </p:nvSpPr>
        <p:spPr/>
        <p:txBody>
          <a:bodyPr/>
          <a:lstStyle/>
          <a:p>
            <a:pPr eaLnBrk="1" hangingPunct="1">
              <a:defRPr/>
            </a:pPr>
            <a:r>
              <a:rPr lang="en-US" dirty="0">
                <a:solidFill>
                  <a:srgbClr val="00B050"/>
                </a:solidFill>
              </a:rPr>
              <a:t>Anticipation inventory </a:t>
            </a:r>
            <a:r>
              <a:rPr lang="en-US" dirty="0"/>
              <a:t>– Inventory that is held in anticipation of customer demand.</a:t>
            </a:r>
          </a:p>
          <a:p>
            <a:pPr marL="0" indent="0">
              <a:buNone/>
              <a:defRPr/>
            </a:pPr>
            <a:endParaRPr lang="en-AU" dirty="0"/>
          </a:p>
          <a:p>
            <a:pPr marL="0" indent="0">
              <a:buNone/>
              <a:defRPr/>
            </a:pPr>
            <a:endParaRPr lang="en-US" dirty="0"/>
          </a:p>
          <a:p>
            <a:pPr eaLnBrk="1" hangingPunct="1">
              <a:defRPr/>
            </a:pPr>
            <a:r>
              <a:rPr lang="en-US" dirty="0">
                <a:solidFill>
                  <a:srgbClr val="0070C0"/>
                </a:solidFill>
              </a:rPr>
              <a:t>Hedge inventory </a:t>
            </a:r>
            <a:r>
              <a:rPr lang="en-US" dirty="0"/>
              <a:t>– A form of inventory buildup to buffer against some event that may not happen.</a:t>
            </a:r>
          </a:p>
          <a:p>
            <a:pPr marL="0" indent="0" eaLnBrk="1" hangingPunct="1">
              <a:buNone/>
              <a:defRPr/>
            </a:pPr>
            <a:r>
              <a:rPr lang="en-AU" dirty="0">
                <a:highlight>
                  <a:srgbClr val="FFFF00"/>
                </a:highlight>
              </a:rPr>
              <a:t>IE FUEL COST IN SUMMER MONTHS</a:t>
            </a:r>
          </a:p>
          <a:p>
            <a:pPr marL="0" indent="0" eaLnBrk="1" hangingPunct="1">
              <a:buNone/>
              <a:defRPr/>
            </a:pPr>
            <a:r>
              <a:rPr lang="en-AU" dirty="0">
                <a:highlight>
                  <a:srgbClr val="FFFF00"/>
                </a:highlight>
              </a:rPr>
              <a:t>FOOD ITEMS AT A RESTAURANT</a:t>
            </a:r>
            <a:endParaRPr lang="en-US" dirty="0">
              <a:highlight>
                <a:srgbClr val="FFFF00"/>
              </a:highlight>
            </a:endParaRPr>
          </a:p>
        </p:txBody>
      </p:sp>
      <p:sp>
        <p:nvSpPr>
          <p:cNvPr id="2" name="Footer Placeholder 1"/>
          <p:cNvSpPr>
            <a:spLocks noGrp="1"/>
          </p:cNvSpPr>
          <p:nvPr>
            <p:ph type="ftr" sz="quarter" idx="11"/>
          </p:nvPr>
        </p:nvSpPr>
        <p:spPr/>
        <p:txBody>
          <a:bodyPr/>
          <a:lstStyle/>
          <a:p>
            <a:r>
              <a:rPr lang="en-US" dirty="0"/>
              <a:t>Copyright © 2016 Pearson Education, Inc. </a:t>
            </a:r>
          </a:p>
          <a:p>
            <a:endParaRPr lang="en-US" dirty="0"/>
          </a:p>
        </p:txBody>
      </p:sp>
      <p:sp>
        <p:nvSpPr>
          <p:cNvPr id="4" name="Slide Number Placeholder 3"/>
          <p:cNvSpPr>
            <a:spLocks noGrp="1"/>
          </p:cNvSpPr>
          <p:nvPr>
            <p:ph type="sldNum" sz="quarter" idx="12"/>
          </p:nvPr>
        </p:nvSpPr>
        <p:spPr/>
        <p:txBody>
          <a:bodyPr/>
          <a:lstStyle/>
          <a:p>
            <a:r>
              <a:rPr lang="en-US" dirty="0"/>
              <a:t>11-</a:t>
            </a:r>
            <a:fld id="{17707F45-43BA-4B69-8A2E-96B3DCF91EF1}" type="slidenum">
              <a:rPr lang="en-US" smtClean="0"/>
              <a:pPr/>
              <a:t>6</a:t>
            </a:fld>
            <a:endParaRPr lang="en-US" dirty="0"/>
          </a:p>
        </p:txBody>
      </p:sp>
      <p:pic>
        <p:nvPicPr>
          <p:cNvPr id="5" name="Picture 4">
            <a:extLst>
              <a:ext uri="{FF2B5EF4-FFF2-40B4-BE49-F238E27FC236}">
                <a16:creationId xmlns:a16="http://schemas.microsoft.com/office/drawing/2014/main" id="{5E9329EB-8B0C-4FE4-9548-82B5B4CC63FA}"/>
              </a:ext>
            </a:extLst>
          </p:cNvPr>
          <p:cNvPicPr>
            <a:picLocks noChangeAspect="1"/>
          </p:cNvPicPr>
          <p:nvPr/>
        </p:nvPicPr>
        <p:blipFill>
          <a:blip r:embed="rId2"/>
          <a:stretch>
            <a:fillRect/>
          </a:stretch>
        </p:blipFill>
        <p:spPr>
          <a:xfrm>
            <a:off x="5553619" y="2292804"/>
            <a:ext cx="3892076" cy="1136196"/>
          </a:xfrm>
          <a:prstGeom prst="rect">
            <a:avLst/>
          </a:prstGeom>
        </p:spPr>
      </p:pic>
    </p:spTree>
    <p:extLst>
      <p:ext uri="{BB962C8B-B14F-4D97-AF65-F5344CB8AC3E}">
        <p14:creationId xmlns:p14="http://schemas.microsoft.com/office/powerpoint/2010/main" val="1614214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eaLnBrk="1" hangingPunct="1"/>
            <a:r>
              <a:rPr lang="en-US" dirty="0"/>
              <a:t>Types of Inventory</a:t>
            </a:r>
          </a:p>
        </p:txBody>
      </p:sp>
      <p:sp>
        <p:nvSpPr>
          <p:cNvPr id="24578" name="Content Placeholder 2"/>
          <p:cNvSpPr>
            <a:spLocks noGrp="1"/>
          </p:cNvSpPr>
          <p:nvPr>
            <p:ph idx="1"/>
          </p:nvPr>
        </p:nvSpPr>
        <p:spPr/>
        <p:txBody>
          <a:bodyPr/>
          <a:lstStyle/>
          <a:p>
            <a:pPr eaLnBrk="1" hangingPunct="1">
              <a:buFont typeface="Wingdings" pitchFamily="-72" charset="2"/>
              <a:buChar char="§"/>
            </a:pPr>
            <a:r>
              <a:rPr lang="en-US" dirty="0">
                <a:solidFill>
                  <a:srgbClr val="0070C0"/>
                </a:solidFill>
              </a:rPr>
              <a:t>Transportation inventory </a:t>
            </a:r>
            <a:r>
              <a:rPr lang="en-US" dirty="0"/>
              <a:t>– Inventory that is </a:t>
            </a:r>
            <a:r>
              <a:rPr lang="en-US" dirty="0">
                <a:solidFill>
                  <a:srgbClr val="0070C0"/>
                </a:solidFill>
              </a:rPr>
              <a:t>moving from one link </a:t>
            </a:r>
            <a:r>
              <a:rPr lang="en-US" dirty="0"/>
              <a:t>in the supply chain to </a:t>
            </a:r>
            <a:r>
              <a:rPr lang="en-US" dirty="0">
                <a:solidFill>
                  <a:srgbClr val="0070C0"/>
                </a:solidFill>
              </a:rPr>
              <a:t>another.</a:t>
            </a:r>
          </a:p>
          <a:p>
            <a:pPr eaLnBrk="1" hangingPunct="1">
              <a:buFont typeface="Wingdings" pitchFamily="-72" charset="2"/>
              <a:buNone/>
            </a:pPr>
            <a:endParaRPr lang="en-US" dirty="0"/>
          </a:p>
          <a:p>
            <a:pPr eaLnBrk="1" hangingPunct="1">
              <a:buFont typeface="Wingdings" pitchFamily="-72" charset="2"/>
              <a:buChar char="§"/>
            </a:pPr>
            <a:r>
              <a:rPr lang="en-US" dirty="0"/>
              <a:t>Smoothing inventory – Inventory that is used to smooth out </a:t>
            </a:r>
            <a:r>
              <a:rPr lang="en-US" dirty="0">
                <a:solidFill>
                  <a:srgbClr val="00B050"/>
                </a:solidFill>
              </a:rPr>
              <a:t>differences</a:t>
            </a:r>
            <a:r>
              <a:rPr lang="en-US" dirty="0"/>
              <a:t> between </a:t>
            </a:r>
            <a:r>
              <a:rPr lang="en-US" dirty="0">
                <a:solidFill>
                  <a:srgbClr val="00B050"/>
                </a:solidFill>
              </a:rPr>
              <a:t>upstream production</a:t>
            </a:r>
            <a:r>
              <a:rPr lang="en-US" dirty="0"/>
              <a:t> levels and </a:t>
            </a:r>
            <a:r>
              <a:rPr lang="en-US" dirty="0">
                <a:solidFill>
                  <a:srgbClr val="00B050"/>
                </a:solidFill>
              </a:rPr>
              <a:t>downstream demand.</a:t>
            </a:r>
          </a:p>
          <a:p>
            <a:pPr eaLnBrk="1" hangingPunct="1">
              <a:buFont typeface="Wingdings" pitchFamily="-72" charset="2"/>
              <a:buChar char="§"/>
            </a:pPr>
            <a:endParaRPr lang="en-US" dirty="0"/>
          </a:p>
        </p:txBody>
      </p:sp>
      <p:sp>
        <p:nvSpPr>
          <p:cNvPr id="2" name="Footer Placeholder 1"/>
          <p:cNvSpPr>
            <a:spLocks noGrp="1"/>
          </p:cNvSpPr>
          <p:nvPr>
            <p:ph type="ftr" sz="quarter" idx="11"/>
          </p:nvPr>
        </p:nvSpPr>
        <p:spPr/>
        <p:txBody>
          <a:bodyPr/>
          <a:lstStyle/>
          <a:p>
            <a:r>
              <a:rPr lang="en-US" dirty="0"/>
              <a:t>Copyright © 2016 Pearson Education, Inc. </a:t>
            </a:r>
          </a:p>
          <a:p>
            <a:endParaRPr lang="en-US" dirty="0"/>
          </a:p>
        </p:txBody>
      </p:sp>
      <p:sp>
        <p:nvSpPr>
          <p:cNvPr id="3" name="Slide Number Placeholder 2"/>
          <p:cNvSpPr>
            <a:spLocks noGrp="1"/>
          </p:cNvSpPr>
          <p:nvPr>
            <p:ph type="sldNum" sz="quarter" idx="12"/>
          </p:nvPr>
        </p:nvSpPr>
        <p:spPr/>
        <p:txBody>
          <a:bodyPr/>
          <a:lstStyle/>
          <a:p>
            <a:r>
              <a:rPr lang="en-US" dirty="0"/>
              <a:t>11-</a:t>
            </a:r>
            <a:fld id="{17707F45-43BA-4B69-8A2E-96B3DCF91EF1}" type="slidenum">
              <a:rPr lang="en-US" smtClean="0"/>
              <a:pPr/>
              <a:t>7</a:t>
            </a:fld>
            <a:endParaRPr lang="en-US"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4542" y="3998989"/>
            <a:ext cx="5866228" cy="2363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328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Inventory Drivers	</a:t>
            </a:r>
          </a:p>
        </p:txBody>
      </p:sp>
      <p:sp>
        <p:nvSpPr>
          <p:cNvPr id="3" name="Content Placeholder 2"/>
          <p:cNvSpPr>
            <a:spLocks noGrp="1"/>
          </p:cNvSpPr>
          <p:nvPr>
            <p:ph idx="1"/>
          </p:nvPr>
        </p:nvSpPr>
        <p:spPr/>
        <p:txBody>
          <a:bodyPr/>
          <a:lstStyle/>
          <a:p>
            <a:r>
              <a:rPr lang="en-US" dirty="0">
                <a:solidFill>
                  <a:srgbClr val="00B050"/>
                </a:solidFill>
              </a:rPr>
              <a:t>Supply Uncertainty </a:t>
            </a:r>
            <a:r>
              <a:rPr lang="en-US" dirty="0"/>
              <a:t>– The risk of </a:t>
            </a:r>
            <a:r>
              <a:rPr lang="en-US" dirty="0">
                <a:solidFill>
                  <a:srgbClr val="00B050"/>
                </a:solidFill>
              </a:rPr>
              <a:t>interruptions</a:t>
            </a:r>
            <a:r>
              <a:rPr lang="en-US" dirty="0"/>
              <a:t> in the flow of components from upstream suppliers.  </a:t>
            </a:r>
            <a:r>
              <a:rPr lang="en-US" dirty="0">
                <a:highlight>
                  <a:srgbClr val="FF00FF"/>
                </a:highlight>
              </a:rPr>
              <a:t>EXAMPLES?</a:t>
            </a:r>
          </a:p>
          <a:p>
            <a:pPr marL="0" indent="0">
              <a:buNone/>
            </a:pPr>
            <a:endParaRPr lang="en-AU" dirty="0"/>
          </a:p>
          <a:p>
            <a:pPr marL="0" indent="0">
              <a:buNone/>
            </a:pPr>
            <a:endParaRPr lang="en-AU" dirty="0"/>
          </a:p>
          <a:p>
            <a:pPr marL="0" indent="0">
              <a:buNone/>
            </a:pPr>
            <a:endParaRPr lang="en-AU" dirty="0"/>
          </a:p>
          <a:p>
            <a:pPr marL="0" indent="0">
              <a:buNone/>
            </a:pPr>
            <a:endParaRPr lang="en-AU" dirty="0"/>
          </a:p>
          <a:p>
            <a:pPr marL="0" indent="0">
              <a:buNone/>
            </a:pPr>
            <a:endParaRPr lang="en-US" dirty="0"/>
          </a:p>
          <a:p>
            <a:r>
              <a:rPr lang="en-US" dirty="0">
                <a:solidFill>
                  <a:srgbClr val="0070C0"/>
                </a:solidFill>
              </a:rPr>
              <a:t>Demand Uncertainty </a:t>
            </a:r>
            <a:r>
              <a:rPr lang="en-US" dirty="0"/>
              <a:t>– The risk of significant and </a:t>
            </a:r>
            <a:r>
              <a:rPr lang="en-US" dirty="0">
                <a:solidFill>
                  <a:srgbClr val="00B050"/>
                </a:solidFill>
              </a:rPr>
              <a:t>unpredictable</a:t>
            </a:r>
            <a:r>
              <a:rPr lang="en-US" dirty="0"/>
              <a:t> fluctuations in downstream demand. </a:t>
            </a:r>
            <a:r>
              <a:rPr lang="en-US" dirty="0">
                <a:highlight>
                  <a:srgbClr val="FF00FF"/>
                </a:highlight>
              </a:rPr>
              <a:t>EXAMPLES?</a:t>
            </a:r>
          </a:p>
          <a:p>
            <a:endParaRPr lang="en-US" dirty="0"/>
          </a:p>
        </p:txBody>
      </p:sp>
      <p:sp>
        <p:nvSpPr>
          <p:cNvPr id="4" name="Footer Placeholder 3"/>
          <p:cNvSpPr>
            <a:spLocks noGrp="1"/>
          </p:cNvSpPr>
          <p:nvPr>
            <p:ph type="ftr" sz="quarter" idx="11"/>
          </p:nvPr>
        </p:nvSpPr>
        <p:spPr/>
        <p:txBody>
          <a:bodyPr/>
          <a:lstStyle/>
          <a:p>
            <a:r>
              <a:rPr lang="en-US" dirty="0"/>
              <a:t>Copyright © 2016 Pearson Education, Inc. </a:t>
            </a:r>
          </a:p>
          <a:p>
            <a:endParaRPr lang="en-US" dirty="0"/>
          </a:p>
        </p:txBody>
      </p:sp>
      <p:sp>
        <p:nvSpPr>
          <p:cNvPr id="5" name="Slide Number Placeholder 4"/>
          <p:cNvSpPr>
            <a:spLocks noGrp="1"/>
          </p:cNvSpPr>
          <p:nvPr>
            <p:ph type="sldNum" sz="quarter" idx="12"/>
          </p:nvPr>
        </p:nvSpPr>
        <p:spPr/>
        <p:txBody>
          <a:bodyPr/>
          <a:lstStyle/>
          <a:p>
            <a:r>
              <a:rPr lang="en-US" dirty="0"/>
              <a:t>11-</a:t>
            </a:r>
            <a:fld id="{17707F45-43BA-4B69-8A2E-96B3DCF91EF1}" type="slidenum">
              <a:rPr lang="en-US" smtClean="0"/>
              <a:pPr/>
              <a:t>8</a:t>
            </a:fld>
            <a:endParaRPr lang="en-US"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972" y="2784388"/>
            <a:ext cx="5726585" cy="2307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1329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normAutofit/>
          </a:bodyPr>
          <a:lstStyle/>
          <a:p>
            <a:pPr eaLnBrk="1" hangingPunct="1"/>
            <a:r>
              <a:rPr lang="en-US" dirty="0">
                <a:solidFill>
                  <a:srgbClr val="0070C0"/>
                </a:solidFill>
              </a:rPr>
              <a:t>Independent</a:t>
            </a:r>
            <a:r>
              <a:rPr lang="en-US" dirty="0"/>
              <a:t> vs. </a:t>
            </a:r>
            <a:br>
              <a:rPr lang="en-US" dirty="0"/>
            </a:br>
            <a:r>
              <a:rPr lang="en-US" dirty="0">
                <a:solidFill>
                  <a:srgbClr val="00B050"/>
                </a:solidFill>
              </a:rPr>
              <a:t>Dependent</a:t>
            </a:r>
            <a:r>
              <a:rPr lang="en-US" dirty="0"/>
              <a:t> Demand Inventory</a:t>
            </a:r>
          </a:p>
        </p:txBody>
      </p:sp>
      <p:sp>
        <p:nvSpPr>
          <p:cNvPr id="26626" name="Content Placeholder 2"/>
          <p:cNvSpPr>
            <a:spLocks noGrp="1"/>
          </p:cNvSpPr>
          <p:nvPr>
            <p:ph idx="1"/>
          </p:nvPr>
        </p:nvSpPr>
        <p:spPr/>
        <p:txBody>
          <a:bodyPr>
            <a:normAutofit/>
          </a:bodyPr>
          <a:lstStyle/>
          <a:p>
            <a:pPr eaLnBrk="1" hangingPunct="1">
              <a:buFont typeface="Wingdings" pitchFamily="-72" charset="2"/>
              <a:buChar char="§"/>
            </a:pPr>
            <a:r>
              <a:rPr lang="en-US" dirty="0">
                <a:solidFill>
                  <a:srgbClr val="00B050"/>
                </a:solidFill>
              </a:rPr>
              <a:t>Independent demand inventory </a:t>
            </a:r>
            <a:r>
              <a:rPr lang="en-US" dirty="0"/>
              <a:t>– Inventory items whose demand levels are </a:t>
            </a:r>
            <a:r>
              <a:rPr lang="en-US" u="sng" dirty="0">
                <a:solidFill>
                  <a:srgbClr val="FFC000"/>
                </a:solidFill>
              </a:rPr>
              <a:t>beyond a company’s complete control. </a:t>
            </a:r>
            <a:r>
              <a:rPr lang="en-US" u="sng" dirty="0">
                <a:highlight>
                  <a:srgbClr val="00FF00"/>
                </a:highlight>
              </a:rPr>
              <a:t>NOT FULLY PREDICABLE </a:t>
            </a:r>
          </a:p>
          <a:p>
            <a:pPr lvl="1">
              <a:buFont typeface="Wingdings" panose="05000000000000000000" pitchFamily="2" charset="2"/>
              <a:buChar char="§"/>
              <a:defRPr/>
            </a:pPr>
            <a:r>
              <a:rPr lang="en-US" dirty="0"/>
              <a:t>Independent demand:</a:t>
            </a:r>
          </a:p>
          <a:p>
            <a:pPr lvl="2">
              <a:buFont typeface="Wingdings" panose="05000000000000000000" pitchFamily="2" charset="2"/>
              <a:buChar char="§"/>
              <a:defRPr/>
            </a:pPr>
            <a:r>
              <a:rPr lang="en-US" dirty="0"/>
              <a:t>Client demand, demand for repair and maintenance. </a:t>
            </a:r>
          </a:p>
          <a:p>
            <a:pPr lvl="2">
              <a:buFont typeface="Wingdings" panose="05000000000000000000" pitchFamily="2" charset="2"/>
              <a:buChar char="§"/>
              <a:defRPr/>
            </a:pPr>
            <a:endParaRPr lang="en-US" dirty="0"/>
          </a:p>
          <a:p>
            <a:pPr eaLnBrk="1" hangingPunct="1">
              <a:buFont typeface="Wingdings" pitchFamily="-72" charset="2"/>
              <a:buChar char="§"/>
            </a:pPr>
            <a:r>
              <a:rPr lang="en-US" dirty="0">
                <a:solidFill>
                  <a:srgbClr val="0070C0"/>
                </a:solidFill>
              </a:rPr>
              <a:t>Dependent demand inventory</a:t>
            </a:r>
            <a:r>
              <a:rPr lang="en-US" dirty="0"/>
              <a:t> – Inventory items whose demand levels are </a:t>
            </a:r>
            <a:r>
              <a:rPr lang="en-US" u="sng" dirty="0">
                <a:highlight>
                  <a:srgbClr val="00FF00"/>
                </a:highlight>
              </a:rPr>
              <a:t>tied directly to a company’s planned production of another item.</a:t>
            </a:r>
            <a:endParaRPr lang="en-US" dirty="0">
              <a:highlight>
                <a:srgbClr val="00FF00"/>
              </a:highlight>
            </a:endParaRPr>
          </a:p>
          <a:p>
            <a:pPr lvl="1">
              <a:buFont typeface="Wingdings" panose="05000000000000000000" pitchFamily="2" charset="2"/>
              <a:buChar char="§"/>
              <a:defRPr/>
            </a:pPr>
            <a:r>
              <a:rPr lang="en-US" dirty="0"/>
              <a:t>Dependent demand:</a:t>
            </a:r>
          </a:p>
          <a:p>
            <a:pPr lvl="2">
              <a:buFont typeface="Wingdings" panose="05000000000000000000" pitchFamily="2" charset="2"/>
              <a:buChar char="§"/>
              <a:defRPr/>
            </a:pPr>
            <a:r>
              <a:rPr lang="en-US" dirty="0"/>
              <a:t>Kitchen table legs – Need 4 per table or 2,000 legs </a:t>
            </a:r>
          </a:p>
          <a:p>
            <a:pPr eaLnBrk="1" hangingPunct="1">
              <a:buFont typeface="Wingdings" pitchFamily="-72" charset="2"/>
              <a:buChar char="§"/>
            </a:pPr>
            <a:endParaRPr lang="en-US" u="sng" dirty="0">
              <a:solidFill>
                <a:srgbClr val="92D050"/>
              </a:solidFill>
            </a:endParaRPr>
          </a:p>
        </p:txBody>
      </p:sp>
      <p:sp>
        <p:nvSpPr>
          <p:cNvPr id="2" name="Footer Placeholder 1"/>
          <p:cNvSpPr>
            <a:spLocks noGrp="1"/>
          </p:cNvSpPr>
          <p:nvPr>
            <p:ph type="ftr" sz="quarter" idx="11"/>
          </p:nvPr>
        </p:nvSpPr>
        <p:spPr/>
        <p:txBody>
          <a:bodyPr/>
          <a:lstStyle/>
          <a:p>
            <a:r>
              <a:rPr lang="en-US" dirty="0"/>
              <a:t>Copyright © 2016 Pearson Education, Inc. </a:t>
            </a:r>
          </a:p>
          <a:p>
            <a:endParaRPr lang="en-US" dirty="0"/>
          </a:p>
        </p:txBody>
      </p:sp>
      <p:sp>
        <p:nvSpPr>
          <p:cNvPr id="3" name="Slide Number Placeholder 2"/>
          <p:cNvSpPr>
            <a:spLocks noGrp="1"/>
          </p:cNvSpPr>
          <p:nvPr>
            <p:ph type="sldNum" sz="quarter" idx="12"/>
          </p:nvPr>
        </p:nvSpPr>
        <p:spPr/>
        <p:txBody>
          <a:bodyPr/>
          <a:lstStyle/>
          <a:p>
            <a:r>
              <a:rPr lang="en-US" dirty="0"/>
              <a:t>11-</a:t>
            </a:r>
            <a:fld id="{17707F45-43BA-4B69-8A2E-96B3DCF91EF1}" type="slidenum">
              <a:rPr lang="en-US" smtClean="0"/>
              <a:pPr/>
              <a:t>9</a:t>
            </a:fld>
            <a:endParaRPr lang="en-US" dirty="0"/>
          </a:p>
        </p:txBody>
      </p:sp>
    </p:spTree>
    <p:extLst>
      <p:ext uri="{BB962C8B-B14F-4D97-AF65-F5344CB8AC3E}">
        <p14:creationId xmlns:p14="http://schemas.microsoft.com/office/powerpoint/2010/main" val="81290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pPr eaLnBrk="1" hangingPunct="1"/>
            <a:r>
              <a:rPr lang="en-US" dirty="0"/>
              <a:t>Periodic Review System</a:t>
            </a:r>
          </a:p>
        </p:txBody>
      </p:sp>
      <p:sp>
        <p:nvSpPr>
          <p:cNvPr id="28674" name="Content Placeholder 2"/>
          <p:cNvSpPr>
            <a:spLocks noGrp="1"/>
          </p:cNvSpPr>
          <p:nvPr>
            <p:ph idx="1"/>
          </p:nvPr>
        </p:nvSpPr>
        <p:spPr/>
        <p:txBody>
          <a:bodyPr/>
          <a:lstStyle/>
          <a:p>
            <a:pPr>
              <a:spcAft>
                <a:spcPts val="600"/>
              </a:spcAft>
              <a:buFont typeface="Wingdings" pitchFamily="-72" charset="2"/>
              <a:buChar char="§"/>
            </a:pPr>
            <a:r>
              <a:rPr lang="en-US" dirty="0">
                <a:solidFill>
                  <a:srgbClr val="92D050"/>
                </a:solidFill>
              </a:rPr>
              <a:t>Periodic Review System </a:t>
            </a:r>
            <a:r>
              <a:rPr lang="en-US" dirty="0"/>
              <a:t>– An inventory system that is used to </a:t>
            </a:r>
            <a:r>
              <a:rPr lang="en-US" u="sng" dirty="0"/>
              <a:t>manage independent demand inventory</a:t>
            </a:r>
            <a:r>
              <a:rPr lang="en-US" dirty="0"/>
              <a:t> where the inventory level for an item is </a:t>
            </a:r>
            <a:r>
              <a:rPr lang="en-US" u="sng" dirty="0"/>
              <a:t>checked at regular intervals and restocked to some predetermined level.</a:t>
            </a:r>
          </a:p>
        </p:txBody>
      </p:sp>
      <p:sp>
        <p:nvSpPr>
          <p:cNvPr id="2" name="Footer Placeholder 1"/>
          <p:cNvSpPr>
            <a:spLocks noGrp="1"/>
          </p:cNvSpPr>
          <p:nvPr>
            <p:ph type="ftr" sz="quarter" idx="11"/>
          </p:nvPr>
        </p:nvSpPr>
        <p:spPr/>
        <p:txBody>
          <a:bodyPr/>
          <a:lstStyle/>
          <a:p>
            <a:r>
              <a:rPr lang="en-US" dirty="0"/>
              <a:t>Copyright © 2016 Pearson Education, Inc. </a:t>
            </a:r>
          </a:p>
          <a:p>
            <a:endParaRPr lang="en-US" dirty="0"/>
          </a:p>
        </p:txBody>
      </p:sp>
      <p:sp>
        <p:nvSpPr>
          <p:cNvPr id="3" name="Slide Number Placeholder 2"/>
          <p:cNvSpPr>
            <a:spLocks noGrp="1"/>
          </p:cNvSpPr>
          <p:nvPr>
            <p:ph type="sldNum" sz="quarter" idx="12"/>
          </p:nvPr>
        </p:nvSpPr>
        <p:spPr/>
        <p:txBody>
          <a:bodyPr/>
          <a:lstStyle/>
          <a:p>
            <a:r>
              <a:rPr lang="en-US" dirty="0"/>
              <a:t>11-</a:t>
            </a:r>
            <a:fld id="{17707F45-43BA-4B69-8A2E-96B3DCF91EF1}" type="slidenum">
              <a:rPr lang="en-US" smtClean="0"/>
              <a:pPr/>
              <a:t>10</a:t>
            </a:fld>
            <a:endParaRPr lang="en-US" dirty="0"/>
          </a:p>
        </p:txBody>
      </p:sp>
    </p:spTree>
    <p:extLst>
      <p:ext uri="{BB962C8B-B14F-4D97-AF65-F5344CB8AC3E}">
        <p14:creationId xmlns:p14="http://schemas.microsoft.com/office/powerpoint/2010/main" val="157751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pPr eaLnBrk="1" hangingPunct="1"/>
            <a:r>
              <a:rPr lang="en-US" dirty="0"/>
              <a:t>Periodic Review System</a:t>
            </a:r>
          </a:p>
        </p:txBody>
      </p:sp>
      <p:sp>
        <p:nvSpPr>
          <p:cNvPr id="29698" name="Content Placeholder 2"/>
          <p:cNvSpPr>
            <a:spLocks noGrp="1"/>
          </p:cNvSpPr>
          <p:nvPr>
            <p:ph idx="1"/>
          </p:nvPr>
        </p:nvSpPr>
        <p:spPr/>
        <p:txBody>
          <a:bodyPr/>
          <a:lstStyle/>
          <a:p>
            <a:pPr marL="0" indent="0">
              <a:buNone/>
            </a:pPr>
            <a:r>
              <a:rPr lang="en-US" dirty="0"/>
              <a:t>Order quantity (Q) = The amount required to bring the inventory level back up to R.</a:t>
            </a:r>
          </a:p>
          <a:p>
            <a:pPr marL="0" indent="0">
              <a:buNone/>
            </a:pPr>
            <a:r>
              <a:rPr lang="en-US" dirty="0"/>
              <a:t>Q = R - I</a:t>
            </a:r>
          </a:p>
          <a:p>
            <a:pPr marL="0" indent="0">
              <a:buNone/>
            </a:pPr>
            <a:r>
              <a:rPr lang="en-US" sz="2400" dirty="0"/>
              <a:t>where </a:t>
            </a:r>
          </a:p>
          <a:p>
            <a:pPr marL="0" indent="0">
              <a:buNone/>
            </a:pPr>
            <a:r>
              <a:rPr lang="en-US" sz="2400" u="sng" dirty="0">
                <a:solidFill>
                  <a:srgbClr val="00B050"/>
                </a:solidFill>
              </a:rPr>
              <a:t>Q = order quantity</a:t>
            </a:r>
          </a:p>
          <a:p>
            <a:pPr marL="0" indent="0">
              <a:buNone/>
            </a:pPr>
            <a:r>
              <a:rPr lang="en-US" sz="2400" u="sng" dirty="0">
                <a:solidFill>
                  <a:srgbClr val="0070C0"/>
                </a:solidFill>
              </a:rPr>
              <a:t>R = restocking level</a:t>
            </a:r>
          </a:p>
          <a:p>
            <a:pPr marL="0" indent="0">
              <a:buNone/>
            </a:pPr>
            <a:r>
              <a:rPr lang="en-US" sz="2400" u="sng" dirty="0">
                <a:solidFill>
                  <a:srgbClr val="FFC000"/>
                </a:solidFill>
              </a:rPr>
              <a:t>I = inventory level at the time of review</a:t>
            </a:r>
            <a:r>
              <a:rPr lang="en-US" sz="2400" dirty="0"/>
              <a:t>.</a:t>
            </a:r>
          </a:p>
        </p:txBody>
      </p:sp>
      <p:sp>
        <p:nvSpPr>
          <p:cNvPr id="29700" name="Text Box 6"/>
          <p:cNvSpPr txBox="1">
            <a:spLocks noChangeArrowheads="1"/>
          </p:cNvSpPr>
          <p:nvPr/>
        </p:nvSpPr>
        <p:spPr bwMode="auto">
          <a:xfrm>
            <a:off x="6365855" y="4969691"/>
            <a:ext cx="1152525" cy="336550"/>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1600" b="1" dirty="0">
                <a:latin typeface="Calibri" pitchFamily="-72" charset="0"/>
              </a:rPr>
              <a:t>Figure 11.6</a:t>
            </a:r>
          </a:p>
        </p:txBody>
      </p:sp>
      <p:sp>
        <p:nvSpPr>
          <p:cNvPr id="2" name="Footer Placeholder 1"/>
          <p:cNvSpPr>
            <a:spLocks noGrp="1"/>
          </p:cNvSpPr>
          <p:nvPr>
            <p:ph type="ftr" sz="quarter" idx="11"/>
          </p:nvPr>
        </p:nvSpPr>
        <p:spPr/>
        <p:txBody>
          <a:bodyPr/>
          <a:lstStyle/>
          <a:p>
            <a:r>
              <a:rPr lang="en-US" dirty="0"/>
              <a:t>Copyright © 2016 Pearson Education, Inc. </a:t>
            </a:r>
          </a:p>
          <a:p>
            <a:endParaRPr lang="en-US" dirty="0"/>
          </a:p>
        </p:txBody>
      </p:sp>
      <p:sp>
        <p:nvSpPr>
          <p:cNvPr id="3" name="Slide Number Placeholder 2"/>
          <p:cNvSpPr>
            <a:spLocks noGrp="1"/>
          </p:cNvSpPr>
          <p:nvPr>
            <p:ph type="sldNum" sz="quarter" idx="12"/>
          </p:nvPr>
        </p:nvSpPr>
        <p:spPr/>
        <p:txBody>
          <a:bodyPr/>
          <a:lstStyle/>
          <a:p>
            <a:r>
              <a:rPr lang="en-US" dirty="0"/>
              <a:t>11-</a:t>
            </a:r>
            <a:fld id="{17707F45-43BA-4B69-8A2E-96B3DCF91EF1}" type="slidenum">
              <a:rPr lang="en-US" smtClean="0"/>
              <a:pPr/>
              <a:t>11</a:t>
            </a:fld>
            <a:endParaRPr lang="en-US" dirty="0"/>
          </a:p>
        </p:txBody>
      </p:sp>
      <p:pic>
        <p:nvPicPr>
          <p:cNvPr id="5" name="Picture 4"/>
          <p:cNvPicPr>
            <a:picLocks noChangeAspect="1"/>
          </p:cNvPicPr>
          <p:nvPr/>
        </p:nvPicPr>
        <p:blipFill>
          <a:blip r:embed="rId2"/>
          <a:stretch>
            <a:fillRect/>
          </a:stretch>
        </p:blipFill>
        <p:spPr>
          <a:xfrm>
            <a:off x="5911403" y="2401496"/>
            <a:ext cx="5640946" cy="2601533"/>
          </a:xfrm>
          <a:prstGeom prst="rect">
            <a:avLst/>
          </a:prstGeom>
        </p:spPr>
      </p:pic>
    </p:spTree>
    <p:extLst>
      <p:ext uri="{BB962C8B-B14F-4D97-AF65-F5344CB8AC3E}">
        <p14:creationId xmlns:p14="http://schemas.microsoft.com/office/powerpoint/2010/main" val="5609330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pPr eaLnBrk="1" hangingPunct="1"/>
            <a:r>
              <a:rPr lang="en-US" dirty="0"/>
              <a:t>Periodic Review System</a:t>
            </a:r>
          </a:p>
        </p:txBody>
      </p:sp>
      <p:sp>
        <p:nvSpPr>
          <p:cNvPr id="30722" name="Content Placeholder 2"/>
          <p:cNvSpPr>
            <a:spLocks noGrp="1"/>
          </p:cNvSpPr>
          <p:nvPr>
            <p:ph idx="1"/>
          </p:nvPr>
        </p:nvSpPr>
        <p:spPr/>
        <p:txBody>
          <a:bodyPr/>
          <a:lstStyle/>
          <a:p>
            <a:pPr marL="0" indent="0">
              <a:buNone/>
            </a:pPr>
            <a:r>
              <a:rPr lang="en-US" dirty="0"/>
              <a:t>Restocking Level (R) </a:t>
            </a:r>
          </a:p>
        </p:txBody>
      </p:sp>
      <p:pic>
        <p:nvPicPr>
          <p:cNvPr id="30723" name="Picture 2"/>
          <p:cNvPicPr>
            <a:picLocks noChangeAspect="1" noChangeArrowheads="1"/>
          </p:cNvPicPr>
          <p:nvPr/>
        </p:nvPicPr>
        <p:blipFill>
          <a:blip r:embed="rId2"/>
          <a:srcRect/>
          <a:stretch>
            <a:fillRect/>
          </a:stretch>
        </p:blipFill>
        <p:spPr bwMode="auto">
          <a:xfrm>
            <a:off x="4217987" y="2392363"/>
            <a:ext cx="4392613" cy="1036638"/>
          </a:xfrm>
          <a:prstGeom prst="rect">
            <a:avLst/>
          </a:prstGeom>
          <a:noFill/>
          <a:ln w="9525">
            <a:noFill/>
            <a:miter lim="800000"/>
            <a:headEnd/>
            <a:tailEnd/>
          </a:ln>
        </p:spPr>
      </p:pic>
      <p:pic>
        <p:nvPicPr>
          <p:cNvPr id="30724" name="Picture 3"/>
          <p:cNvPicPr>
            <a:picLocks noChangeAspect="1" noChangeArrowheads="1"/>
          </p:cNvPicPr>
          <p:nvPr/>
        </p:nvPicPr>
        <p:blipFill>
          <a:blip r:embed="rId3"/>
          <a:srcRect/>
          <a:stretch>
            <a:fillRect/>
          </a:stretch>
        </p:blipFill>
        <p:spPr bwMode="auto">
          <a:xfrm>
            <a:off x="2844285" y="3448051"/>
            <a:ext cx="7819422" cy="2038372"/>
          </a:xfrm>
          <a:prstGeom prst="rect">
            <a:avLst/>
          </a:prstGeom>
          <a:noFill/>
          <a:ln w="9525">
            <a:noFill/>
            <a:miter lim="800000"/>
            <a:headEnd/>
            <a:tailEnd/>
          </a:ln>
        </p:spPr>
      </p:pic>
      <p:sp>
        <p:nvSpPr>
          <p:cNvPr id="2" name="Footer Placeholder 1"/>
          <p:cNvSpPr>
            <a:spLocks noGrp="1"/>
          </p:cNvSpPr>
          <p:nvPr>
            <p:ph type="ftr" sz="quarter" idx="11"/>
          </p:nvPr>
        </p:nvSpPr>
        <p:spPr/>
        <p:txBody>
          <a:bodyPr/>
          <a:lstStyle/>
          <a:p>
            <a:r>
              <a:rPr lang="en-US" dirty="0"/>
              <a:t>Copyright © 2016 Pearson Education, Inc. </a:t>
            </a:r>
          </a:p>
          <a:p>
            <a:endParaRPr lang="en-US" dirty="0"/>
          </a:p>
        </p:txBody>
      </p:sp>
      <p:sp>
        <p:nvSpPr>
          <p:cNvPr id="3" name="Slide Number Placeholder 2"/>
          <p:cNvSpPr>
            <a:spLocks noGrp="1"/>
          </p:cNvSpPr>
          <p:nvPr>
            <p:ph type="sldNum" sz="quarter" idx="12"/>
          </p:nvPr>
        </p:nvSpPr>
        <p:spPr/>
        <p:txBody>
          <a:bodyPr/>
          <a:lstStyle/>
          <a:p>
            <a:r>
              <a:rPr lang="en-US" dirty="0"/>
              <a:t>11-</a:t>
            </a:r>
            <a:fld id="{17707F45-43BA-4B69-8A2E-96B3DCF91EF1}" type="slidenum">
              <a:rPr lang="en-US" smtClean="0"/>
              <a:pPr/>
              <a:t>12</a:t>
            </a:fld>
            <a:endParaRPr lang="en-US" dirty="0"/>
          </a:p>
        </p:txBody>
      </p:sp>
    </p:spTree>
    <p:extLst>
      <p:ext uri="{BB962C8B-B14F-4D97-AF65-F5344CB8AC3E}">
        <p14:creationId xmlns:p14="http://schemas.microsoft.com/office/powerpoint/2010/main" val="1065396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eaLnBrk="1" hangingPunct="1"/>
            <a:r>
              <a:rPr lang="en-US" dirty="0"/>
              <a:t>Periodic Review System</a:t>
            </a:r>
          </a:p>
        </p:txBody>
      </p:sp>
      <p:sp>
        <p:nvSpPr>
          <p:cNvPr id="31746" name="Content Placeholder 2"/>
          <p:cNvSpPr>
            <a:spLocks noGrp="1"/>
          </p:cNvSpPr>
          <p:nvPr>
            <p:ph idx="1"/>
          </p:nvPr>
        </p:nvSpPr>
        <p:spPr/>
        <p:txBody>
          <a:bodyPr/>
          <a:lstStyle/>
          <a:p>
            <a:pPr eaLnBrk="1" hangingPunct="1">
              <a:buFont typeface="Wingdings" pitchFamily="-72" charset="2"/>
              <a:buChar char="§"/>
            </a:pPr>
            <a:r>
              <a:rPr lang="en-US" dirty="0"/>
              <a:t>Service Level  – A term used to indicate the amount of demand to be met under conditions of </a:t>
            </a:r>
            <a:r>
              <a:rPr lang="en-US" dirty="0">
                <a:solidFill>
                  <a:srgbClr val="00B050"/>
                </a:solidFill>
              </a:rPr>
              <a:t>demand and supply uncertainty.</a:t>
            </a:r>
          </a:p>
          <a:p>
            <a:pPr lvl="1" eaLnBrk="1" hangingPunct="1">
              <a:buSzTx/>
              <a:buFont typeface="Wingdings" pitchFamily="-72" charset="2"/>
              <a:buChar char="§"/>
            </a:pPr>
            <a:r>
              <a:rPr lang="en-US" dirty="0"/>
              <a:t>Assumes that the demand during the reorder period and the order lead time is </a:t>
            </a:r>
            <a:r>
              <a:rPr lang="en-US" b="1" dirty="0">
                <a:solidFill>
                  <a:srgbClr val="FFC000"/>
                </a:solidFill>
              </a:rPr>
              <a:t>normally distributed</a:t>
            </a:r>
            <a:r>
              <a:rPr lang="en-US" dirty="0"/>
              <a:t>. Table provided based on statistical data for service level.</a:t>
            </a:r>
          </a:p>
        </p:txBody>
      </p:sp>
      <p:sp>
        <p:nvSpPr>
          <p:cNvPr id="2" name="Footer Placeholder 1"/>
          <p:cNvSpPr>
            <a:spLocks noGrp="1"/>
          </p:cNvSpPr>
          <p:nvPr>
            <p:ph type="ftr" sz="quarter" idx="11"/>
          </p:nvPr>
        </p:nvSpPr>
        <p:spPr/>
        <p:txBody>
          <a:bodyPr/>
          <a:lstStyle/>
          <a:p>
            <a:r>
              <a:rPr lang="en-US" dirty="0"/>
              <a:t>Copyright © 2016 Pearson Education, Inc. </a:t>
            </a:r>
          </a:p>
          <a:p>
            <a:endParaRPr lang="en-US" dirty="0"/>
          </a:p>
        </p:txBody>
      </p:sp>
      <p:sp>
        <p:nvSpPr>
          <p:cNvPr id="3" name="Slide Number Placeholder 2"/>
          <p:cNvSpPr>
            <a:spLocks noGrp="1"/>
          </p:cNvSpPr>
          <p:nvPr>
            <p:ph type="sldNum" sz="quarter" idx="12"/>
          </p:nvPr>
        </p:nvSpPr>
        <p:spPr/>
        <p:txBody>
          <a:bodyPr/>
          <a:lstStyle/>
          <a:p>
            <a:r>
              <a:rPr lang="en-US" dirty="0"/>
              <a:t>11-</a:t>
            </a:r>
            <a:fld id="{17707F45-43BA-4B69-8A2E-96B3DCF91EF1}" type="slidenum">
              <a:rPr lang="en-US" smtClean="0"/>
              <a:pPr/>
              <a:t>13</a:t>
            </a:fld>
            <a:endParaRPr lang="en-US" dirty="0"/>
          </a:p>
        </p:txBody>
      </p:sp>
      <p:pic>
        <p:nvPicPr>
          <p:cNvPr id="4" name="Picture 3"/>
          <p:cNvPicPr>
            <a:picLocks noChangeAspect="1"/>
          </p:cNvPicPr>
          <p:nvPr/>
        </p:nvPicPr>
        <p:blipFill>
          <a:blip r:embed="rId2"/>
          <a:stretch>
            <a:fillRect/>
          </a:stretch>
        </p:blipFill>
        <p:spPr>
          <a:xfrm>
            <a:off x="2810722" y="3525391"/>
            <a:ext cx="5493895" cy="1944534"/>
          </a:xfrm>
          <a:prstGeom prst="rect">
            <a:avLst/>
          </a:prstGeom>
        </p:spPr>
      </p:pic>
    </p:spTree>
    <p:extLst>
      <p:ext uri="{BB962C8B-B14F-4D97-AF65-F5344CB8AC3E}">
        <p14:creationId xmlns:p14="http://schemas.microsoft.com/office/powerpoint/2010/main" val="18016185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550" y="175656"/>
            <a:ext cx="11625649" cy="631652"/>
          </a:xfrm>
        </p:spPr>
        <p:txBody>
          <a:bodyPr>
            <a:normAutofit fontScale="90000"/>
          </a:bodyPr>
          <a:lstStyle/>
          <a:p>
            <a:r>
              <a:rPr lang="en-US" dirty="0"/>
              <a:t>Restocking Level Example 11.1 – A&amp;G Chips </a:t>
            </a:r>
          </a:p>
        </p:txBody>
      </p:sp>
      <p:sp>
        <p:nvSpPr>
          <p:cNvPr id="3" name="Content Placeholder 2"/>
          <p:cNvSpPr>
            <a:spLocks noGrp="1"/>
          </p:cNvSpPr>
          <p:nvPr>
            <p:ph idx="1"/>
          </p:nvPr>
        </p:nvSpPr>
        <p:spPr>
          <a:xfrm>
            <a:off x="269789" y="812371"/>
            <a:ext cx="10515600" cy="4351338"/>
          </a:xfrm>
        </p:spPr>
        <p:txBody>
          <a:bodyPr/>
          <a:lstStyle/>
          <a:p>
            <a:r>
              <a:rPr lang="en-US" dirty="0"/>
              <a:t>Every </a:t>
            </a:r>
            <a:r>
              <a:rPr lang="en-US" dirty="0">
                <a:solidFill>
                  <a:srgbClr val="FFC000"/>
                </a:solidFill>
              </a:rPr>
              <a:t>10 days</a:t>
            </a:r>
            <a:r>
              <a:rPr lang="en-US" dirty="0"/>
              <a:t>, a delivery person stops and checks the inventory level and places an order that is </a:t>
            </a:r>
            <a:r>
              <a:rPr lang="en-US" u="sng" dirty="0"/>
              <a:t>delivered 3 days later.</a:t>
            </a:r>
          </a:p>
          <a:p>
            <a:r>
              <a:rPr lang="en-US" u="sng" dirty="0"/>
              <a:t>Average demand </a:t>
            </a:r>
            <a:r>
              <a:rPr lang="en-US" dirty="0"/>
              <a:t>during the reorder period is </a:t>
            </a:r>
            <a:r>
              <a:rPr lang="en-US" u="sng" dirty="0"/>
              <a:t>240 tins.</a:t>
            </a:r>
          </a:p>
          <a:p>
            <a:r>
              <a:rPr lang="en-US" dirty="0"/>
              <a:t>Order lead time is </a:t>
            </a:r>
            <a:r>
              <a:rPr lang="en-US" u="sng" dirty="0"/>
              <a:t>13 days total.</a:t>
            </a:r>
          </a:p>
          <a:p>
            <a:r>
              <a:rPr lang="en-US" u="sng" dirty="0">
                <a:solidFill>
                  <a:srgbClr val="FFC000"/>
                </a:solidFill>
              </a:rPr>
              <a:t>Standard deviation of demand </a:t>
            </a:r>
            <a:r>
              <a:rPr lang="en-US" dirty="0"/>
              <a:t>during the lead time is </a:t>
            </a:r>
            <a:r>
              <a:rPr lang="en-US" u="sng" dirty="0"/>
              <a:t>40 tins.</a:t>
            </a:r>
          </a:p>
          <a:p>
            <a:r>
              <a:rPr lang="en-US" dirty="0"/>
              <a:t>Grocery store wants inventory on hand to meet the </a:t>
            </a:r>
            <a:r>
              <a:rPr lang="en-US" u="sng" dirty="0">
                <a:solidFill>
                  <a:srgbClr val="00B050"/>
                </a:solidFill>
              </a:rPr>
              <a:t>demand 95%  </a:t>
            </a:r>
            <a:r>
              <a:rPr lang="en-US" sz="1600" u="sng" dirty="0">
                <a:solidFill>
                  <a:srgbClr val="FF0000"/>
                </a:solidFill>
              </a:rPr>
              <a:t>Meaning that the store is willing to take a 5% chance that product will run out. </a:t>
            </a:r>
          </a:p>
        </p:txBody>
      </p:sp>
      <p:sp>
        <p:nvSpPr>
          <p:cNvPr id="4" name="Footer Placeholder 3"/>
          <p:cNvSpPr>
            <a:spLocks noGrp="1"/>
          </p:cNvSpPr>
          <p:nvPr>
            <p:ph type="ftr" sz="quarter" idx="11"/>
          </p:nvPr>
        </p:nvSpPr>
        <p:spPr/>
        <p:txBody>
          <a:bodyPr/>
          <a:lstStyle/>
          <a:p>
            <a:r>
              <a:rPr lang="en-US" dirty="0"/>
              <a:t>Copyright © 2016 Pearson Education, Inc. </a:t>
            </a:r>
          </a:p>
          <a:p>
            <a:endParaRPr lang="en-US" dirty="0"/>
          </a:p>
        </p:txBody>
      </p:sp>
      <p:sp>
        <p:nvSpPr>
          <p:cNvPr id="5" name="Slide Number Placeholder 4"/>
          <p:cNvSpPr>
            <a:spLocks noGrp="1"/>
          </p:cNvSpPr>
          <p:nvPr>
            <p:ph type="sldNum" sz="quarter" idx="12"/>
          </p:nvPr>
        </p:nvSpPr>
        <p:spPr/>
        <p:txBody>
          <a:bodyPr/>
          <a:lstStyle/>
          <a:p>
            <a:r>
              <a:rPr lang="en-US" dirty="0"/>
              <a:t>11-</a:t>
            </a:r>
            <a:fld id="{17707F45-43BA-4B69-8A2E-96B3DCF91EF1}" type="slidenum">
              <a:rPr lang="en-US" smtClean="0"/>
              <a:pPr/>
              <a:t>14</a:t>
            </a:fld>
            <a:endParaRPr lang="en-US" dirty="0"/>
          </a:p>
        </p:txBody>
      </p:sp>
      <p:pic>
        <p:nvPicPr>
          <p:cNvPr id="6" name="Picture 3"/>
          <p:cNvPicPr>
            <a:picLocks noChangeAspect="1" noChangeArrowheads="1"/>
          </p:cNvPicPr>
          <p:nvPr/>
        </p:nvPicPr>
        <p:blipFill>
          <a:blip r:embed="rId2"/>
          <a:srcRect/>
          <a:stretch>
            <a:fillRect/>
          </a:stretch>
        </p:blipFill>
        <p:spPr bwMode="auto">
          <a:xfrm>
            <a:off x="6724307" y="4943734"/>
            <a:ext cx="4858093" cy="1506493"/>
          </a:xfrm>
          <a:prstGeom prst="rect">
            <a:avLst/>
          </a:prstGeom>
          <a:noFill/>
          <a:ln w="9525">
            <a:noFill/>
            <a:miter lim="800000"/>
            <a:headEnd/>
            <a:tailEnd/>
          </a:ln>
        </p:spPr>
      </p:pic>
      <p:pic>
        <p:nvPicPr>
          <p:cNvPr id="7" name="Picture 2"/>
          <p:cNvPicPr>
            <a:picLocks noChangeAspect="1" noChangeArrowheads="1"/>
          </p:cNvPicPr>
          <p:nvPr/>
        </p:nvPicPr>
        <p:blipFill>
          <a:blip r:embed="rId3"/>
          <a:srcRect/>
          <a:stretch>
            <a:fillRect/>
          </a:stretch>
        </p:blipFill>
        <p:spPr bwMode="auto">
          <a:xfrm>
            <a:off x="7803883" y="4357815"/>
            <a:ext cx="3852657" cy="700659"/>
          </a:xfrm>
          <a:prstGeom prst="rect">
            <a:avLst/>
          </a:prstGeom>
          <a:noFill/>
          <a:ln w="9525">
            <a:noFill/>
            <a:miter lim="800000"/>
            <a:headEnd/>
            <a:tailEnd/>
          </a:ln>
        </p:spPr>
      </p:pic>
      <p:sp>
        <p:nvSpPr>
          <p:cNvPr id="8" name="TextBox 7"/>
          <p:cNvSpPr txBox="1"/>
          <p:nvPr/>
        </p:nvSpPr>
        <p:spPr>
          <a:xfrm>
            <a:off x="430225" y="4447573"/>
            <a:ext cx="7276563" cy="646331"/>
          </a:xfrm>
          <a:prstGeom prst="rect">
            <a:avLst/>
          </a:prstGeom>
          <a:noFill/>
        </p:spPr>
        <p:txBody>
          <a:bodyPr wrap="square" rtlCol="0">
            <a:spAutoFit/>
          </a:bodyPr>
          <a:lstStyle/>
          <a:p>
            <a:r>
              <a:rPr lang="en-US" sz="3600" dirty="0"/>
              <a:t>R = 240 tins + 1.65 * 40 tins = 306 tins</a:t>
            </a:r>
          </a:p>
        </p:txBody>
      </p:sp>
      <p:pic>
        <p:nvPicPr>
          <p:cNvPr id="9" name="Picture 8"/>
          <p:cNvPicPr>
            <a:picLocks noChangeAspect="1"/>
          </p:cNvPicPr>
          <p:nvPr/>
        </p:nvPicPr>
        <p:blipFill>
          <a:blip r:embed="rId4"/>
          <a:stretch>
            <a:fillRect/>
          </a:stretch>
        </p:blipFill>
        <p:spPr>
          <a:xfrm>
            <a:off x="990160" y="5321239"/>
            <a:ext cx="2956986" cy="1046609"/>
          </a:xfrm>
          <a:prstGeom prst="rect">
            <a:avLst/>
          </a:prstGeom>
        </p:spPr>
      </p:pic>
      <p:sp>
        <p:nvSpPr>
          <p:cNvPr id="10" name="TextBox 9"/>
          <p:cNvSpPr txBox="1"/>
          <p:nvPr/>
        </p:nvSpPr>
        <p:spPr>
          <a:xfrm>
            <a:off x="800099" y="4021282"/>
            <a:ext cx="4998027" cy="646331"/>
          </a:xfrm>
          <a:prstGeom prst="rect">
            <a:avLst/>
          </a:prstGeom>
          <a:noFill/>
        </p:spPr>
        <p:txBody>
          <a:bodyPr wrap="square" rtlCol="0">
            <a:spAutoFit/>
          </a:bodyPr>
          <a:lstStyle/>
          <a:p>
            <a:r>
              <a:rPr lang="en-AU" dirty="0"/>
              <a:t>Calculate the </a:t>
            </a:r>
            <a:r>
              <a:rPr lang="en-US" dirty="0"/>
              <a:t>Restocking Level (R) </a:t>
            </a:r>
          </a:p>
          <a:p>
            <a:endParaRPr lang="en-US" dirty="0"/>
          </a:p>
        </p:txBody>
      </p:sp>
    </p:spTree>
    <p:extLst>
      <p:ext uri="{BB962C8B-B14F-4D97-AF65-F5344CB8AC3E}">
        <p14:creationId xmlns:p14="http://schemas.microsoft.com/office/powerpoint/2010/main" val="33611714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normAutofit/>
          </a:bodyPr>
          <a:lstStyle/>
          <a:p>
            <a:r>
              <a:rPr lang="en-US" dirty="0">
                <a:solidFill>
                  <a:srgbClr val="FFC000"/>
                </a:solidFill>
              </a:rPr>
              <a:t>Example 11.2 – Boyer’s Dept Store</a:t>
            </a:r>
          </a:p>
        </p:txBody>
      </p:sp>
      <p:sp>
        <p:nvSpPr>
          <p:cNvPr id="36866" name="Content Placeholder 2"/>
          <p:cNvSpPr>
            <a:spLocks noGrp="1"/>
          </p:cNvSpPr>
          <p:nvPr>
            <p:ph idx="1"/>
          </p:nvPr>
        </p:nvSpPr>
        <p:spPr>
          <a:xfrm>
            <a:off x="506437" y="1825625"/>
            <a:ext cx="10847363" cy="4351338"/>
          </a:xfrm>
        </p:spPr>
        <p:txBody>
          <a:bodyPr/>
          <a:lstStyle/>
          <a:p>
            <a:pPr marL="0" indent="0">
              <a:buNone/>
            </a:pPr>
            <a:r>
              <a:rPr lang="en-US" sz="2000" dirty="0">
                <a:solidFill>
                  <a:srgbClr val="0070C0"/>
                </a:solidFill>
              </a:rPr>
              <a:t>Total holding and ordering costs for the year</a:t>
            </a:r>
          </a:p>
          <a:p>
            <a:pPr marL="0" indent="0">
              <a:buNone/>
            </a:pPr>
            <a:r>
              <a:rPr lang="en-US" sz="1400" dirty="0"/>
              <a:t>			</a:t>
            </a:r>
            <a:r>
              <a:rPr lang="en-US" sz="1400" dirty="0">
                <a:solidFill>
                  <a:srgbClr val="00B050"/>
                </a:solidFill>
              </a:rPr>
              <a:t> = total yearly holding cost + total yearly ordering cost =</a:t>
            </a:r>
          </a:p>
          <a:p>
            <a:pPr marL="0" indent="0">
              <a:buNone/>
            </a:pPr>
            <a:endParaRPr lang="en-US" dirty="0"/>
          </a:p>
          <a:p>
            <a:pPr marL="0" indent="0">
              <a:buNone/>
            </a:pPr>
            <a:endParaRPr lang="en-US" dirty="0"/>
          </a:p>
          <a:p>
            <a:pPr marL="0" indent="0">
              <a:buNone/>
            </a:pPr>
            <a:endParaRPr lang="en-US" dirty="0"/>
          </a:p>
          <a:p>
            <a:pPr marL="0" indent="0">
              <a:buNone/>
            </a:pPr>
            <a:endParaRPr lang="en-AU" dirty="0"/>
          </a:p>
          <a:p>
            <a:pPr marL="0" indent="0">
              <a:buNone/>
            </a:pPr>
            <a:endParaRPr lang="en-US" dirty="0"/>
          </a:p>
          <a:p>
            <a:pPr marL="0" indent="0">
              <a:buNone/>
            </a:pPr>
            <a:r>
              <a:rPr lang="en-US" sz="2000" dirty="0"/>
              <a:t>    </a:t>
            </a:r>
            <a:r>
              <a:rPr lang="en-US" sz="2400" dirty="0">
                <a:solidFill>
                  <a:srgbClr val="0070C0"/>
                </a:solidFill>
              </a:rPr>
              <a:t>Yearly holding cost  </a:t>
            </a:r>
            <a:r>
              <a:rPr lang="en-US" sz="2400" dirty="0"/>
              <a:t>	= </a:t>
            </a:r>
            <a:r>
              <a:rPr lang="en-US" sz="2400" dirty="0">
                <a:solidFill>
                  <a:srgbClr val="00B050"/>
                </a:solidFill>
              </a:rPr>
              <a:t>average inventory level x per-unit holding cost</a:t>
            </a:r>
          </a:p>
          <a:p>
            <a:pPr marL="0" indent="0">
              <a:buNone/>
            </a:pPr>
            <a:r>
              <a:rPr lang="en-US" sz="2400" dirty="0"/>
              <a:t> </a:t>
            </a:r>
            <a:r>
              <a:rPr lang="en-US" sz="2400" dirty="0">
                <a:solidFill>
                  <a:srgbClr val="0070C0"/>
                </a:solidFill>
              </a:rPr>
              <a:t>Yearly ordering cost</a:t>
            </a:r>
            <a:r>
              <a:rPr lang="en-US" sz="2400" dirty="0"/>
              <a:t>	= </a:t>
            </a:r>
            <a:r>
              <a:rPr lang="en-US" sz="2400" dirty="0">
                <a:solidFill>
                  <a:srgbClr val="00B050"/>
                </a:solidFill>
              </a:rPr>
              <a:t>number of orders per year x fixed ordering cost</a:t>
            </a:r>
          </a:p>
          <a:p>
            <a:pPr marL="0" indent="0" algn="ctr">
              <a:buNone/>
            </a:pPr>
            <a:endParaRPr lang="en-US" sz="2400" dirty="0"/>
          </a:p>
          <a:p>
            <a:pPr marL="0" indent="0" algn="ctr">
              <a:buNone/>
            </a:pPr>
            <a:endParaRPr lang="en-US" dirty="0"/>
          </a:p>
        </p:txBody>
      </p:sp>
      <p:pic>
        <p:nvPicPr>
          <p:cNvPr id="36867" name="Picture 4"/>
          <p:cNvPicPr>
            <a:picLocks noChangeAspect="1" noChangeArrowheads="1"/>
          </p:cNvPicPr>
          <p:nvPr/>
        </p:nvPicPr>
        <p:blipFill>
          <a:blip r:embed="rId2"/>
          <a:srcRect/>
          <a:stretch>
            <a:fillRect/>
          </a:stretch>
        </p:blipFill>
        <p:spPr bwMode="auto">
          <a:xfrm>
            <a:off x="5167184" y="2564723"/>
            <a:ext cx="2526957" cy="688710"/>
          </a:xfrm>
          <a:prstGeom prst="rect">
            <a:avLst/>
          </a:prstGeom>
          <a:noFill/>
          <a:ln w="9525">
            <a:noFill/>
            <a:miter lim="800000"/>
            <a:headEnd/>
            <a:tailEnd/>
          </a:ln>
        </p:spPr>
      </p:pic>
      <p:sp>
        <p:nvSpPr>
          <p:cNvPr id="2" name="Footer Placeholder 1"/>
          <p:cNvSpPr>
            <a:spLocks noGrp="1"/>
          </p:cNvSpPr>
          <p:nvPr>
            <p:ph type="ftr" sz="quarter" idx="11"/>
          </p:nvPr>
        </p:nvSpPr>
        <p:spPr/>
        <p:txBody>
          <a:bodyPr/>
          <a:lstStyle/>
          <a:p>
            <a:r>
              <a:rPr lang="en-US" dirty="0"/>
              <a:t>Copyright © 2016 Pearson Education, Inc. </a:t>
            </a:r>
          </a:p>
          <a:p>
            <a:endParaRPr lang="en-US" dirty="0"/>
          </a:p>
        </p:txBody>
      </p:sp>
      <p:sp>
        <p:nvSpPr>
          <p:cNvPr id="3" name="Slide Number Placeholder 2"/>
          <p:cNvSpPr>
            <a:spLocks noGrp="1"/>
          </p:cNvSpPr>
          <p:nvPr>
            <p:ph type="sldNum" sz="quarter" idx="12"/>
          </p:nvPr>
        </p:nvSpPr>
        <p:spPr/>
        <p:txBody>
          <a:bodyPr/>
          <a:lstStyle/>
          <a:p>
            <a:r>
              <a:rPr lang="en-US" dirty="0"/>
              <a:t>11-</a:t>
            </a:r>
            <a:fld id="{17707F45-43BA-4B69-8A2E-96B3DCF91EF1}" type="slidenum">
              <a:rPr lang="en-US" smtClean="0"/>
              <a:pPr/>
              <a:t>15</a:t>
            </a:fld>
            <a:endParaRPr lang="en-US" dirty="0"/>
          </a:p>
        </p:txBody>
      </p:sp>
      <p:pic>
        <p:nvPicPr>
          <p:cNvPr id="7" name="Picture 2"/>
          <p:cNvPicPr>
            <a:picLocks noChangeAspect="1" noChangeArrowheads="1"/>
          </p:cNvPicPr>
          <p:nvPr/>
        </p:nvPicPr>
        <p:blipFill>
          <a:blip r:embed="rId3"/>
          <a:srcRect/>
          <a:stretch>
            <a:fillRect/>
          </a:stretch>
        </p:blipFill>
        <p:spPr bwMode="auto">
          <a:xfrm>
            <a:off x="6371367" y="3928956"/>
            <a:ext cx="5178082" cy="882628"/>
          </a:xfrm>
          <a:prstGeom prst="rect">
            <a:avLst/>
          </a:prstGeom>
          <a:noFill/>
          <a:ln w="9525">
            <a:noFill/>
            <a:miter lim="800000"/>
            <a:headEnd/>
            <a:tailEnd/>
          </a:ln>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10954" y="1909234"/>
            <a:ext cx="3129625" cy="161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478556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en-US" dirty="0">
                <a:solidFill>
                  <a:srgbClr val="FFC000"/>
                </a:solidFill>
              </a:rPr>
              <a:t>Example 11.2 – Boyer’s Dept Store</a:t>
            </a:r>
          </a:p>
        </p:txBody>
      </p:sp>
      <p:sp>
        <p:nvSpPr>
          <p:cNvPr id="39938" name="Content Placeholder 2"/>
          <p:cNvSpPr>
            <a:spLocks noGrp="1"/>
          </p:cNvSpPr>
          <p:nvPr>
            <p:ph idx="1"/>
          </p:nvPr>
        </p:nvSpPr>
        <p:spPr>
          <a:xfrm>
            <a:off x="843349" y="1800910"/>
            <a:ext cx="10515600" cy="4895741"/>
          </a:xfrm>
        </p:spPr>
        <p:txBody>
          <a:bodyPr>
            <a:normAutofit/>
          </a:bodyPr>
          <a:lstStyle/>
          <a:p>
            <a:pPr marL="0" indent="0" algn="ctr">
              <a:buNone/>
            </a:pPr>
            <a:r>
              <a:rPr lang="en-US" dirty="0"/>
              <a:t>Calculate the </a:t>
            </a:r>
            <a:r>
              <a:rPr lang="en-US" u="sng" dirty="0">
                <a:solidFill>
                  <a:srgbClr val="0070C0"/>
                </a:solidFill>
              </a:rPr>
              <a:t>Economic order quantity (EOQ) </a:t>
            </a:r>
            <a:r>
              <a:rPr lang="en-US" dirty="0"/>
              <a:t>and use that value as the </a:t>
            </a:r>
            <a:r>
              <a:rPr lang="en-US" u="sng" dirty="0">
                <a:solidFill>
                  <a:srgbClr val="00B050"/>
                </a:solidFill>
              </a:rPr>
              <a:t>order quantity to see if the cost is lower </a:t>
            </a:r>
            <a:r>
              <a:rPr lang="en-US" dirty="0"/>
              <a:t>&amp; </a:t>
            </a:r>
            <a:r>
              <a:rPr lang="en-US" u="sng" dirty="0">
                <a:solidFill>
                  <a:srgbClr val="FFC000"/>
                </a:solidFill>
              </a:rPr>
              <a:t>calculate the total yearly inventory cost.</a:t>
            </a:r>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buNone/>
            </a:pPr>
            <a:endParaRPr lang="en-US" dirty="0"/>
          </a:p>
          <a:p>
            <a:pPr marL="0" indent="0">
              <a:buNone/>
            </a:pPr>
            <a:r>
              <a:rPr lang="en-US" dirty="0"/>
              <a:t>						Cost Savings: </a:t>
            </a:r>
          </a:p>
        </p:txBody>
      </p:sp>
      <p:pic>
        <p:nvPicPr>
          <p:cNvPr id="39939" name="Picture 2"/>
          <p:cNvPicPr>
            <a:picLocks noChangeAspect="1" noChangeArrowheads="1"/>
          </p:cNvPicPr>
          <p:nvPr/>
        </p:nvPicPr>
        <p:blipFill>
          <a:blip r:embed="rId2"/>
          <a:srcRect/>
          <a:stretch>
            <a:fillRect/>
          </a:stretch>
        </p:blipFill>
        <p:spPr bwMode="auto">
          <a:xfrm>
            <a:off x="5395784" y="3598462"/>
            <a:ext cx="5956900" cy="1028700"/>
          </a:xfrm>
          <a:prstGeom prst="rect">
            <a:avLst/>
          </a:prstGeom>
          <a:noFill/>
          <a:ln w="9525">
            <a:noFill/>
            <a:miter lim="800000"/>
            <a:headEnd/>
            <a:tailEnd/>
          </a:ln>
        </p:spPr>
      </p:pic>
      <p:pic>
        <p:nvPicPr>
          <p:cNvPr id="39940" name="Picture 4"/>
          <p:cNvPicPr>
            <a:picLocks noChangeAspect="1" noChangeArrowheads="1"/>
          </p:cNvPicPr>
          <p:nvPr/>
        </p:nvPicPr>
        <p:blipFill>
          <a:blip r:embed="rId3"/>
          <a:srcRect/>
          <a:stretch>
            <a:fillRect/>
          </a:stretch>
        </p:blipFill>
        <p:spPr bwMode="auto">
          <a:xfrm>
            <a:off x="8394645" y="5939301"/>
            <a:ext cx="2842998" cy="638175"/>
          </a:xfrm>
          <a:prstGeom prst="rect">
            <a:avLst/>
          </a:prstGeom>
          <a:noFill/>
          <a:ln w="9525">
            <a:noFill/>
            <a:miter lim="800000"/>
            <a:headEnd/>
            <a:tailEnd/>
          </a:ln>
        </p:spPr>
      </p:pic>
      <p:pic>
        <p:nvPicPr>
          <p:cNvPr id="39941" name="Picture 2"/>
          <p:cNvPicPr>
            <a:picLocks noChangeAspect="1" noChangeArrowheads="1"/>
          </p:cNvPicPr>
          <p:nvPr/>
        </p:nvPicPr>
        <p:blipFill>
          <a:blip r:embed="rId4"/>
          <a:srcRect/>
          <a:stretch>
            <a:fillRect/>
          </a:stretch>
        </p:blipFill>
        <p:spPr bwMode="auto">
          <a:xfrm>
            <a:off x="7599222" y="4683289"/>
            <a:ext cx="3773873" cy="1079500"/>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r>
              <a:rPr lang="en-US" dirty="0"/>
              <a:t>11-</a:t>
            </a:r>
            <a:fld id="{17707F45-43BA-4B69-8A2E-96B3DCF91EF1}" type="slidenum">
              <a:rPr lang="en-US" smtClean="0"/>
              <a:pPr/>
              <a:t>16</a:t>
            </a:fld>
            <a:endParaRPr lang="en-US" dirty="0"/>
          </a:p>
        </p:txBody>
      </p:sp>
      <p:pic>
        <p:nvPicPr>
          <p:cNvPr id="9" name="Picture 2"/>
          <p:cNvPicPr>
            <a:picLocks noChangeAspect="1" noChangeArrowheads="1"/>
          </p:cNvPicPr>
          <p:nvPr/>
        </p:nvPicPr>
        <p:blipFill>
          <a:blip r:embed="rId5"/>
          <a:srcRect/>
          <a:stretch>
            <a:fillRect/>
          </a:stretch>
        </p:blipFill>
        <p:spPr bwMode="auto">
          <a:xfrm>
            <a:off x="677841" y="4924351"/>
            <a:ext cx="1621711" cy="717913"/>
          </a:xfrm>
          <a:prstGeom prst="rect">
            <a:avLst/>
          </a:prstGeom>
          <a:noFill/>
          <a:ln w="9525">
            <a:noFill/>
            <a:miter lim="800000"/>
            <a:headEnd/>
            <a:tailEnd/>
          </a:ln>
        </p:spPr>
      </p:pic>
      <p:pic>
        <p:nvPicPr>
          <p:cNvPr id="10" name="Picture 3"/>
          <p:cNvPicPr>
            <a:picLocks noChangeAspect="1" noChangeArrowheads="1"/>
          </p:cNvPicPr>
          <p:nvPr/>
        </p:nvPicPr>
        <p:blipFill>
          <a:blip r:embed="rId6"/>
          <a:srcRect/>
          <a:stretch>
            <a:fillRect/>
          </a:stretch>
        </p:blipFill>
        <p:spPr bwMode="auto">
          <a:xfrm>
            <a:off x="604344" y="5683280"/>
            <a:ext cx="2370510" cy="966869"/>
          </a:xfrm>
          <a:prstGeom prst="rect">
            <a:avLst/>
          </a:prstGeom>
          <a:noFill/>
          <a:ln w="9525">
            <a:noFill/>
            <a:miter lim="800000"/>
            <a:headEnd/>
            <a:tailEnd/>
          </a:ln>
        </p:spPr>
      </p:pic>
      <p:sp>
        <p:nvSpPr>
          <p:cNvPr id="11" name="Rectangle 10"/>
          <p:cNvSpPr/>
          <p:nvPr/>
        </p:nvSpPr>
        <p:spPr>
          <a:xfrm>
            <a:off x="356215" y="4112812"/>
            <a:ext cx="2716499" cy="646331"/>
          </a:xfrm>
          <a:prstGeom prst="rect">
            <a:avLst/>
          </a:prstGeom>
        </p:spPr>
        <p:txBody>
          <a:bodyPr wrap="square">
            <a:spAutoFit/>
          </a:bodyPr>
          <a:lstStyle/>
          <a:p>
            <a:pPr>
              <a:buFont typeface="Wingdings" pitchFamily="-72" charset="2"/>
              <a:buChar char="§"/>
            </a:pPr>
            <a:r>
              <a:rPr lang="en-US" sz="1200" dirty="0"/>
              <a:t>The order quantity that minimizes annual holding and ordering costs for an item.</a:t>
            </a:r>
          </a:p>
        </p:txBody>
      </p:sp>
      <p:pic>
        <p:nvPicPr>
          <p:cNvPr id="1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5718" y="2619128"/>
            <a:ext cx="2561245" cy="1343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p:cNvPicPr>
            <a:picLocks noChangeAspect="1" noChangeArrowheads="1"/>
          </p:cNvPicPr>
          <p:nvPr/>
        </p:nvPicPr>
        <p:blipFill>
          <a:blip r:embed="rId8"/>
          <a:srcRect/>
          <a:stretch>
            <a:fillRect/>
          </a:stretch>
        </p:blipFill>
        <p:spPr bwMode="auto">
          <a:xfrm>
            <a:off x="4837671" y="4878684"/>
            <a:ext cx="2526957" cy="688710"/>
          </a:xfrm>
          <a:prstGeom prst="rect">
            <a:avLst/>
          </a:prstGeom>
          <a:noFill/>
          <a:ln w="9525">
            <a:noFill/>
            <a:miter lim="800000"/>
            <a:headEnd/>
            <a:tailEnd/>
          </a:ln>
        </p:spPr>
      </p:pic>
    </p:spTree>
    <p:extLst>
      <p:ext uri="{BB962C8B-B14F-4D97-AF65-F5344CB8AC3E}">
        <p14:creationId xmlns:p14="http://schemas.microsoft.com/office/powerpoint/2010/main" val="29386796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normAutofit/>
          </a:bodyPr>
          <a:lstStyle/>
          <a:p>
            <a:pPr eaLnBrk="1" hangingPunct="1"/>
            <a:r>
              <a:rPr lang="en-US" dirty="0"/>
              <a:t>Continuous Review System</a:t>
            </a:r>
          </a:p>
        </p:txBody>
      </p:sp>
      <p:sp>
        <p:nvSpPr>
          <p:cNvPr id="40962" name="Content Placeholder 2"/>
          <p:cNvSpPr>
            <a:spLocks noGrp="1"/>
          </p:cNvSpPr>
          <p:nvPr>
            <p:ph idx="1"/>
          </p:nvPr>
        </p:nvSpPr>
        <p:spPr/>
        <p:txBody>
          <a:bodyPr/>
          <a:lstStyle/>
          <a:p>
            <a:pPr eaLnBrk="1" hangingPunct="1">
              <a:buFont typeface="Wingdings" pitchFamily="-72" charset="2"/>
              <a:buChar char="§"/>
            </a:pPr>
            <a:r>
              <a:rPr lang="en-US" dirty="0"/>
              <a:t>Reorder Point (ROP)</a:t>
            </a:r>
          </a:p>
          <a:p>
            <a:pPr eaLnBrk="1" hangingPunct="1">
              <a:buFont typeface="Wingdings" pitchFamily="-72" charset="2"/>
              <a:buChar char="§"/>
            </a:pPr>
            <a:endParaRPr lang="en-US" dirty="0"/>
          </a:p>
          <a:p>
            <a:pPr lvl="1">
              <a:buFont typeface="Wingdings" pitchFamily="-72" charset="2"/>
              <a:buChar char="§"/>
            </a:pPr>
            <a:r>
              <a:rPr lang="en-US" dirty="0"/>
              <a:t>When demand rate (d) and lead time (L) are constant:</a:t>
            </a:r>
          </a:p>
          <a:p>
            <a:pPr eaLnBrk="1" hangingPunct="1">
              <a:buFont typeface="Wingdings" pitchFamily="-72" charset="2"/>
              <a:buChar char="§"/>
            </a:pPr>
            <a:endParaRPr lang="en-US" dirty="0"/>
          </a:p>
          <a:p>
            <a:pPr marL="0" indent="0" eaLnBrk="1" hangingPunct="1">
              <a:buNone/>
            </a:pPr>
            <a:endParaRPr lang="en-US" dirty="0"/>
          </a:p>
          <a:p>
            <a:pPr lvl="1">
              <a:buFont typeface="Wingdings" pitchFamily="-72" charset="2"/>
              <a:buChar char="§"/>
            </a:pPr>
            <a:r>
              <a:rPr lang="en-US" dirty="0"/>
              <a:t>When demand rate (d) and lead time (L) or both varies:</a:t>
            </a:r>
          </a:p>
          <a:p>
            <a:pPr lvl="1" eaLnBrk="1" hangingPunct="1">
              <a:buSzTx/>
              <a:buFont typeface="Wingdings" pitchFamily="-72" charset="2"/>
              <a:buChar char="§"/>
            </a:pPr>
            <a:endParaRPr lang="en-US" dirty="0"/>
          </a:p>
        </p:txBody>
      </p:sp>
      <p:pic>
        <p:nvPicPr>
          <p:cNvPr id="40963" name="Picture 2"/>
          <p:cNvPicPr>
            <a:picLocks noChangeAspect="1" noChangeArrowheads="1"/>
          </p:cNvPicPr>
          <p:nvPr/>
        </p:nvPicPr>
        <p:blipFill>
          <a:blip r:embed="rId2"/>
          <a:srcRect/>
          <a:stretch>
            <a:fillRect/>
          </a:stretch>
        </p:blipFill>
        <p:spPr bwMode="auto">
          <a:xfrm>
            <a:off x="4459288" y="3403972"/>
            <a:ext cx="1943100" cy="552450"/>
          </a:xfrm>
          <a:prstGeom prst="rect">
            <a:avLst/>
          </a:prstGeom>
          <a:noFill/>
          <a:ln w="9525">
            <a:noFill/>
            <a:miter lim="800000"/>
            <a:headEnd/>
            <a:tailEnd/>
          </a:ln>
        </p:spPr>
      </p:pic>
      <p:pic>
        <p:nvPicPr>
          <p:cNvPr id="40964" name="Picture 3"/>
          <p:cNvPicPr>
            <a:picLocks noChangeAspect="1" noChangeArrowheads="1"/>
          </p:cNvPicPr>
          <p:nvPr/>
        </p:nvPicPr>
        <p:blipFill>
          <a:blip r:embed="rId3"/>
          <a:srcRect/>
          <a:stretch>
            <a:fillRect/>
          </a:stretch>
        </p:blipFill>
        <p:spPr bwMode="auto">
          <a:xfrm>
            <a:off x="4707810" y="4922594"/>
            <a:ext cx="2286000" cy="561975"/>
          </a:xfrm>
          <a:prstGeom prst="rect">
            <a:avLst/>
          </a:prstGeom>
          <a:noFill/>
          <a:ln w="9525">
            <a:noFill/>
            <a:miter lim="800000"/>
            <a:headEnd/>
            <a:tailEnd/>
          </a:ln>
        </p:spPr>
      </p:pic>
      <p:pic>
        <p:nvPicPr>
          <p:cNvPr id="40965" name="Picture 4"/>
          <p:cNvPicPr>
            <a:picLocks noChangeAspect="1" noChangeArrowheads="1"/>
          </p:cNvPicPr>
          <p:nvPr/>
        </p:nvPicPr>
        <p:blipFill>
          <a:blip r:embed="rId4"/>
          <a:srcRect/>
          <a:stretch>
            <a:fillRect/>
          </a:stretch>
        </p:blipFill>
        <p:spPr bwMode="auto">
          <a:xfrm>
            <a:off x="7480300" y="4969433"/>
            <a:ext cx="3286125" cy="811370"/>
          </a:xfrm>
          <a:prstGeom prst="rect">
            <a:avLst/>
          </a:prstGeom>
          <a:noFill/>
          <a:ln w="9525">
            <a:noFill/>
            <a:miter lim="800000"/>
            <a:headEnd/>
            <a:tailEnd/>
          </a:ln>
        </p:spPr>
      </p:pic>
      <p:sp>
        <p:nvSpPr>
          <p:cNvPr id="2" name="Footer Placeholder 1"/>
          <p:cNvSpPr>
            <a:spLocks noGrp="1"/>
          </p:cNvSpPr>
          <p:nvPr>
            <p:ph type="ftr" sz="quarter" idx="11"/>
          </p:nvPr>
        </p:nvSpPr>
        <p:spPr/>
        <p:txBody>
          <a:bodyPr/>
          <a:lstStyle/>
          <a:p>
            <a:r>
              <a:rPr lang="en-US" dirty="0"/>
              <a:t>Copyright © 2016 Pearson Education, Inc. </a:t>
            </a:r>
          </a:p>
          <a:p>
            <a:endParaRPr lang="en-US" dirty="0"/>
          </a:p>
        </p:txBody>
      </p:sp>
      <p:sp>
        <p:nvSpPr>
          <p:cNvPr id="3" name="Slide Number Placeholder 2"/>
          <p:cNvSpPr>
            <a:spLocks noGrp="1"/>
          </p:cNvSpPr>
          <p:nvPr>
            <p:ph type="sldNum" sz="quarter" idx="12"/>
          </p:nvPr>
        </p:nvSpPr>
        <p:spPr/>
        <p:txBody>
          <a:bodyPr/>
          <a:lstStyle/>
          <a:p>
            <a:r>
              <a:rPr lang="en-US" dirty="0"/>
              <a:t>11-</a:t>
            </a:r>
            <a:fld id="{17707F45-43BA-4B69-8A2E-96B3DCF91EF1}" type="slidenum">
              <a:rPr lang="en-US" smtClean="0"/>
              <a:pPr/>
              <a:t>17</a:t>
            </a:fld>
            <a:endParaRPr lang="en-US" dirty="0"/>
          </a:p>
        </p:txBody>
      </p:sp>
    </p:spTree>
    <p:extLst>
      <p:ext uri="{BB962C8B-B14F-4D97-AF65-F5344CB8AC3E}">
        <p14:creationId xmlns:p14="http://schemas.microsoft.com/office/powerpoint/2010/main" val="4187075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pPr eaLnBrk="1" hangingPunct="1"/>
            <a:r>
              <a:rPr lang="en-US" dirty="0"/>
              <a:t>Continuous Review System</a:t>
            </a:r>
          </a:p>
        </p:txBody>
      </p:sp>
      <p:sp>
        <p:nvSpPr>
          <p:cNvPr id="43010" name="Content Placeholder 2"/>
          <p:cNvSpPr>
            <a:spLocks noGrp="1"/>
          </p:cNvSpPr>
          <p:nvPr>
            <p:ph idx="1"/>
          </p:nvPr>
        </p:nvSpPr>
        <p:spPr/>
        <p:txBody>
          <a:bodyPr>
            <a:normAutofit lnSpcReduction="10000"/>
          </a:bodyPr>
          <a:lstStyle/>
          <a:p>
            <a:pPr eaLnBrk="1" hangingPunct="1">
              <a:lnSpc>
                <a:spcPct val="150000"/>
              </a:lnSpc>
              <a:buFont typeface="Wingdings" pitchFamily="-72" charset="2"/>
              <a:buChar char="§"/>
            </a:pPr>
            <a:r>
              <a:rPr lang="en-US" dirty="0"/>
              <a:t>The decision of how much safety stock to hold depends on five factors:</a:t>
            </a:r>
          </a:p>
          <a:p>
            <a:pPr lvl="1">
              <a:lnSpc>
                <a:spcPct val="150000"/>
              </a:lnSpc>
              <a:buFont typeface="Wingdings" pitchFamily="-72" charset="2"/>
              <a:buChar char="§"/>
            </a:pPr>
            <a:r>
              <a:rPr lang="en-US" dirty="0"/>
              <a:t>The variability of </a:t>
            </a:r>
            <a:r>
              <a:rPr lang="en-US" dirty="0">
                <a:solidFill>
                  <a:srgbClr val="FFC000"/>
                </a:solidFill>
              </a:rPr>
              <a:t>demand</a:t>
            </a:r>
          </a:p>
          <a:p>
            <a:pPr lvl="1">
              <a:lnSpc>
                <a:spcPct val="150000"/>
              </a:lnSpc>
              <a:buFont typeface="Wingdings" pitchFamily="-72" charset="2"/>
              <a:buChar char="§"/>
            </a:pPr>
            <a:r>
              <a:rPr lang="en-US" dirty="0"/>
              <a:t>The variability of </a:t>
            </a:r>
            <a:r>
              <a:rPr lang="en-US" dirty="0">
                <a:solidFill>
                  <a:srgbClr val="FFC000"/>
                </a:solidFill>
              </a:rPr>
              <a:t>lead time</a:t>
            </a:r>
          </a:p>
          <a:p>
            <a:pPr lvl="1">
              <a:lnSpc>
                <a:spcPct val="150000"/>
              </a:lnSpc>
              <a:buFont typeface="Wingdings" pitchFamily="-72" charset="2"/>
              <a:buChar char="§"/>
            </a:pPr>
            <a:r>
              <a:rPr lang="en-US" dirty="0"/>
              <a:t>The </a:t>
            </a:r>
            <a:r>
              <a:rPr lang="en-US" dirty="0">
                <a:solidFill>
                  <a:srgbClr val="FFC000"/>
                </a:solidFill>
              </a:rPr>
              <a:t>average length </a:t>
            </a:r>
            <a:r>
              <a:rPr lang="en-US" dirty="0"/>
              <a:t>of lead time</a:t>
            </a:r>
          </a:p>
          <a:p>
            <a:pPr lvl="1">
              <a:lnSpc>
                <a:spcPct val="150000"/>
              </a:lnSpc>
              <a:buFont typeface="Wingdings" pitchFamily="-72" charset="2"/>
              <a:buChar char="§"/>
            </a:pPr>
            <a:r>
              <a:rPr lang="en-US" dirty="0"/>
              <a:t>The </a:t>
            </a:r>
            <a:r>
              <a:rPr lang="en-US" dirty="0">
                <a:solidFill>
                  <a:srgbClr val="FFC000"/>
                </a:solidFill>
              </a:rPr>
              <a:t>desired service level</a:t>
            </a:r>
          </a:p>
          <a:p>
            <a:pPr lvl="1">
              <a:lnSpc>
                <a:spcPct val="150000"/>
              </a:lnSpc>
              <a:buFont typeface="Wingdings" pitchFamily="-72" charset="2"/>
              <a:buChar char="§"/>
            </a:pPr>
            <a:r>
              <a:rPr lang="en-US" dirty="0"/>
              <a:t>The </a:t>
            </a:r>
            <a:r>
              <a:rPr lang="en-US" dirty="0">
                <a:solidFill>
                  <a:srgbClr val="FFC000"/>
                </a:solidFill>
              </a:rPr>
              <a:t>average demand</a:t>
            </a:r>
          </a:p>
        </p:txBody>
      </p:sp>
      <p:sp>
        <p:nvSpPr>
          <p:cNvPr id="2" name="Footer Placeholder 1"/>
          <p:cNvSpPr>
            <a:spLocks noGrp="1"/>
          </p:cNvSpPr>
          <p:nvPr>
            <p:ph type="ftr" sz="quarter" idx="11"/>
          </p:nvPr>
        </p:nvSpPr>
        <p:spPr/>
        <p:txBody>
          <a:bodyPr/>
          <a:lstStyle/>
          <a:p>
            <a:r>
              <a:rPr lang="en-US" dirty="0"/>
              <a:t>Copyright © 2016 Pearson Education, Inc. </a:t>
            </a:r>
          </a:p>
          <a:p>
            <a:endParaRPr lang="en-US" dirty="0"/>
          </a:p>
        </p:txBody>
      </p:sp>
      <p:sp>
        <p:nvSpPr>
          <p:cNvPr id="3" name="Slide Number Placeholder 2"/>
          <p:cNvSpPr>
            <a:spLocks noGrp="1"/>
          </p:cNvSpPr>
          <p:nvPr>
            <p:ph type="sldNum" sz="quarter" idx="12"/>
          </p:nvPr>
        </p:nvSpPr>
        <p:spPr/>
        <p:txBody>
          <a:bodyPr/>
          <a:lstStyle/>
          <a:p>
            <a:r>
              <a:rPr lang="en-US" dirty="0"/>
              <a:t>11-</a:t>
            </a:r>
            <a:fld id="{17707F45-43BA-4B69-8A2E-96B3DCF91EF1}" type="slidenum">
              <a:rPr lang="en-US" smtClean="0"/>
              <a:pPr/>
              <a:t>18</a:t>
            </a:fld>
            <a:endParaRPr lang="en-US" dirty="0"/>
          </a:p>
        </p:txBody>
      </p:sp>
    </p:spTree>
    <p:extLst>
      <p:ext uri="{BB962C8B-B14F-4D97-AF65-F5344CB8AC3E}">
        <p14:creationId xmlns:p14="http://schemas.microsoft.com/office/powerpoint/2010/main" val="5760045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pPr eaLnBrk="1" hangingPunct="1"/>
            <a:r>
              <a:rPr lang="en-US" sz="3600" dirty="0"/>
              <a:t>Example of Re-Order Point &amp; Safety Stock</a:t>
            </a:r>
          </a:p>
        </p:txBody>
      </p:sp>
      <p:sp>
        <p:nvSpPr>
          <p:cNvPr id="3" name="Content Placeholder 2"/>
          <p:cNvSpPr>
            <a:spLocks noGrp="1"/>
          </p:cNvSpPr>
          <p:nvPr>
            <p:ph idx="1"/>
          </p:nvPr>
        </p:nvSpPr>
        <p:spPr/>
        <p:txBody>
          <a:bodyPr/>
          <a:lstStyle/>
          <a:p>
            <a:pPr marL="0" indent="0" eaLnBrk="1" hangingPunct="1">
              <a:buNone/>
              <a:defRPr/>
            </a:pPr>
            <a:r>
              <a:rPr lang="en-US" sz="1800" dirty="0"/>
              <a:t>Safety Stock (SS) = </a:t>
            </a:r>
          </a:p>
          <a:p>
            <a:pPr marL="0" indent="0">
              <a:buNone/>
              <a:defRPr/>
            </a:pPr>
            <a:r>
              <a:rPr lang="en-US" sz="2400" dirty="0"/>
              <a:t>     </a:t>
            </a:r>
          </a:p>
          <a:p>
            <a:pPr marL="0" indent="0">
              <a:buNone/>
              <a:defRPr/>
            </a:pPr>
            <a:r>
              <a:rPr lang="en-US" sz="2400" dirty="0"/>
              <a:t>                               </a:t>
            </a:r>
          </a:p>
        </p:txBody>
      </p:sp>
      <p:pic>
        <p:nvPicPr>
          <p:cNvPr id="44035" name="Picture 3"/>
          <p:cNvPicPr>
            <a:picLocks noChangeAspect="1" noChangeArrowheads="1"/>
          </p:cNvPicPr>
          <p:nvPr/>
        </p:nvPicPr>
        <p:blipFill>
          <a:blip r:embed="rId2"/>
          <a:srcRect/>
          <a:stretch>
            <a:fillRect/>
          </a:stretch>
        </p:blipFill>
        <p:spPr bwMode="auto">
          <a:xfrm>
            <a:off x="2666946" y="1704865"/>
            <a:ext cx="2357237" cy="619633"/>
          </a:xfrm>
          <a:prstGeom prst="rect">
            <a:avLst/>
          </a:prstGeom>
          <a:noFill/>
          <a:ln w="9525">
            <a:noFill/>
            <a:miter lim="800000"/>
            <a:headEnd/>
            <a:tailEnd/>
          </a:ln>
        </p:spPr>
      </p:pic>
      <p:pic>
        <p:nvPicPr>
          <p:cNvPr id="44036" name="Picture 4"/>
          <p:cNvPicPr>
            <a:picLocks noChangeAspect="1" noChangeArrowheads="1"/>
          </p:cNvPicPr>
          <p:nvPr/>
        </p:nvPicPr>
        <p:blipFill>
          <a:blip r:embed="rId3"/>
          <a:srcRect/>
          <a:stretch>
            <a:fillRect/>
          </a:stretch>
        </p:blipFill>
        <p:spPr bwMode="auto">
          <a:xfrm>
            <a:off x="665902" y="2324498"/>
            <a:ext cx="6359323" cy="1936748"/>
          </a:xfrm>
          <a:prstGeom prst="rect">
            <a:avLst/>
          </a:prstGeom>
          <a:noFill/>
          <a:ln w="9525">
            <a:noFill/>
            <a:miter lim="800000"/>
            <a:headEnd/>
            <a:tailEnd/>
          </a:ln>
        </p:spPr>
      </p:pic>
      <p:sp>
        <p:nvSpPr>
          <p:cNvPr id="2" name="Footer Placeholder 1"/>
          <p:cNvSpPr>
            <a:spLocks noGrp="1"/>
          </p:cNvSpPr>
          <p:nvPr>
            <p:ph type="ftr" sz="quarter" idx="11"/>
          </p:nvPr>
        </p:nvSpPr>
        <p:spPr/>
        <p:txBody>
          <a:bodyPr/>
          <a:lstStyle/>
          <a:p>
            <a:r>
              <a:rPr lang="en-US" dirty="0"/>
              <a:t>Copyright © 2016 Pearson Education, Inc. </a:t>
            </a:r>
          </a:p>
          <a:p>
            <a:endParaRPr lang="en-US" dirty="0"/>
          </a:p>
        </p:txBody>
      </p:sp>
      <p:sp>
        <p:nvSpPr>
          <p:cNvPr id="4" name="Slide Number Placeholder 3"/>
          <p:cNvSpPr>
            <a:spLocks noGrp="1"/>
          </p:cNvSpPr>
          <p:nvPr>
            <p:ph type="sldNum" sz="quarter" idx="12"/>
          </p:nvPr>
        </p:nvSpPr>
        <p:spPr/>
        <p:txBody>
          <a:bodyPr/>
          <a:lstStyle/>
          <a:p>
            <a:r>
              <a:rPr lang="en-US" dirty="0"/>
              <a:t>11-</a:t>
            </a:r>
            <a:fld id="{17707F45-43BA-4B69-8A2E-96B3DCF91EF1}" type="slidenum">
              <a:rPr lang="en-US" smtClean="0"/>
              <a:pPr/>
              <a:t>19</a:t>
            </a:fld>
            <a:endParaRPr lang="en-US"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1208" y="4398177"/>
            <a:ext cx="5359688" cy="18179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09096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r>
              <a:rPr lang="en-US" dirty="0">
                <a:solidFill>
                  <a:srgbClr val="FFC000"/>
                </a:solidFill>
              </a:rPr>
              <a:t>Example 11.3 – Boyer’s Dept Store</a:t>
            </a:r>
          </a:p>
        </p:txBody>
      </p:sp>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741" t="-809"/>
            </a:stretch>
          </a:blipFill>
        </p:spPr>
        <p:txBody>
          <a:bodyPr/>
          <a:lstStyle/>
          <a:p>
            <a:pPr>
              <a:defRPr/>
            </a:pPr>
            <a:r>
              <a:rPr lang="en-US" dirty="0">
                <a:noFill/>
              </a:rPr>
              <a:t> </a:t>
            </a:r>
          </a:p>
        </p:txBody>
      </p:sp>
      <p:pic>
        <p:nvPicPr>
          <p:cNvPr id="46083" name="Picture 3"/>
          <p:cNvPicPr>
            <a:picLocks noChangeAspect="1" noChangeArrowheads="1"/>
          </p:cNvPicPr>
          <p:nvPr/>
        </p:nvPicPr>
        <p:blipFill>
          <a:blip r:embed="rId3"/>
          <a:srcRect/>
          <a:stretch>
            <a:fillRect/>
          </a:stretch>
        </p:blipFill>
        <p:spPr bwMode="auto">
          <a:xfrm>
            <a:off x="806022" y="4782065"/>
            <a:ext cx="5915025" cy="1333500"/>
          </a:xfrm>
          <a:prstGeom prst="rect">
            <a:avLst/>
          </a:prstGeom>
          <a:noFill/>
          <a:ln w="9525">
            <a:noFill/>
            <a:miter lim="800000"/>
            <a:headEnd/>
            <a:tailEnd/>
          </a:ln>
        </p:spPr>
      </p:pic>
      <p:sp>
        <p:nvSpPr>
          <p:cNvPr id="2" name="Footer Placeholder 1"/>
          <p:cNvSpPr>
            <a:spLocks noGrp="1"/>
          </p:cNvSpPr>
          <p:nvPr>
            <p:ph type="ftr" sz="quarter" idx="11"/>
          </p:nvPr>
        </p:nvSpPr>
        <p:spPr/>
        <p:txBody>
          <a:bodyPr/>
          <a:lstStyle/>
          <a:p>
            <a:r>
              <a:rPr lang="en-US" dirty="0"/>
              <a:t>Copyright © 2016 Pearson Education, Inc. </a:t>
            </a:r>
          </a:p>
          <a:p>
            <a:endParaRPr lang="en-US" dirty="0"/>
          </a:p>
        </p:txBody>
      </p:sp>
      <p:sp>
        <p:nvSpPr>
          <p:cNvPr id="4" name="Slide Number Placeholder 3"/>
          <p:cNvSpPr>
            <a:spLocks noGrp="1"/>
          </p:cNvSpPr>
          <p:nvPr>
            <p:ph type="sldNum" sz="quarter" idx="12"/>
          </p:nvPr>
        </p:nvSpPr>
        <p:spPr/>
        <p:txBody>
          <a:bodyPr/>
          <a:lstStyle/>
          <a:p>
            <a:r>
              <a:rPr lang="en-US" dirty="0"/>
              <a:t>11-</a:t>
            </a:r>
            <a:fld id="{17707F45-43BA-4B69-8A2E-96B3DCF91EF1}" type="slidenum">
              <a:rPr lang="en-US" smtClean="0"/>
              <a:pPr/>
              <a:t>20</a:t>
            </a:fld>
            <a:endParaRPr lang="en-US" dirty="0"/>
          </a:p>
        </p:txBody>
      </p:sp>
    </p:spTree>
    <p:extLst>
      <p:ext uri="{BB962C8B-B14F-4D97-AF65-F5344CB8AC3E}">
        <p14:creationId xmlns:p14="http://schemas.microsoft.com/office/powerpoint/2010/main" val="8970044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r>
              <a:rPr lang="en-US" dirty="0">
                <a:solidFill>
                  <a:srgbClr val="FFC000"/>
                </a:solidFill>
              </a:rPr>
              <a:t>Example 11.3 – Boyer’s Dept Store</a:t>
            </a:r>
          </a:p>
        </p:txBody>
      </p:sp>
      <p:sp>
        <p:nvSpPr>
          <p:cNvPr id="3" name="Content Placeholder 2"/>
          <p:cNvSpPr>
            <a:spLocks noGrp="1"/>
          </p:cNvSpPr>
          <p:nvPr>
            <p:ph idx="1"/>
          </p:nvPr>
        </p:nvSpPr>
        <p:spPr/>
        <p:txBody>
          <a:bodyPr/>
          <a:lstStyle/>
          <a:p>
            <a:pPr marL="0" indent="0" eaLnBrk="1" hangingPunct="1">
              <a:buNone/>
              <a:defRPr/>
            </a:pPr>
            <a:r>
              <a:rPr lang="en-US" sz="1600" dirty="0"/>
              <a:t>Calculate Safety Stock:</a:t>
            </a:r>
          </a:p>
          <a:p>
            <a:pPr marL="0" indent="0">
              <a:buNone/>
              <a:defRPr/>
            </a:pPr>
            <a:endParaRPr lang="en-US" dirty="0"/>
          </a:p>
          <a:p>
            <a:pPr marL="0" indent="0">
              <a:buNone/>
              <a:defRPr/>
            </a:pPr>
            <a:r>
              <a:rPr lang="en-US" sz="1400" dirty="0"/>
              <a:t>Calculate Reorder Point:</a:t>
            </a:r>
          </a:p>
          <a:p>
            <a:pPr marL="0" indent="0">
              <a:buNone/>
              <a:defRPr/>
            </a:pPr>
            <a:endParaRPr lang="en-US" dirty="0"/>
          </a:p>
          <a:p>
            <a:pPr marL="0" indent="0">
              <a:buNone/>
              <a:defRPr/>
            </a:pPr>
            <a:endParaRPr lang="en-US" dirty="0"/>
          </a:p>
        </p:txBody>
      </p:sp>
      <p:pic>
        <p:nvPicPr>
          <p:cNvPr id="47107" name="Picture 2"/>
          <p:cNvPicPr>
            <a:picLocks noChangeAspect="1" noChangeArrowheads="1"/>
          </p:cNvPicPr>
          <p:nvPr/>
        </p:nvPicPr>
        <p:blipFill>
          <a:blip r:embed="rId2"/>
          <a:srcRect/>
          <a:stretch>
            <a:fillRect/>
          </a:stretch>
        </p:blipFill>
        <p:spPr bwMode="auto">
          <a:xfrm>
            <a:off x="2880255" y="1725512"/>
            <a:ext cx="6638925" cy="800100"/>
          </a:xfrm>
          <a:prstGeom prst="rect">
            <a:avLst/>
          </a:prstGeom>
          <a:noFill/>
          <a:ln w="9525">
            <a:noFill/>
            <a:miter lim="800000"/>
            <a:headEnd/>
            <a:tailEnd/>
          </a:ln>
        </p:spPr>
      </p:pic>
      <p:pic>
        <p:nvPicPr>
          <p:cNvPr id="47108" name="Picture 2"/>
          <p:cNvPicPr>
            <a:picLocks noChangeAspect="1" noChangeArrowheads="1"/>
          </p:cNvPicPr>
          <p:nvPr/>
        </p:nvPicPr>
        <p:blipFill>
          <a:blip r:embed="rId3"/>
          <a:srcRect/>
          <a:stretch>
            <a:fillRect/>
          </a:stretch>
        </p:blipFill>
        <p:spPr bwMode="auto">
          <a:xfrm>
            <a:off x="2786878" y="2525612"/>
            <a:ext cx="7359650" cy="1873250"/>
          </a:xfrm>
          <a:prstGeom prst="rect">
            <a:avLst/>
          </a:prstGeom>
          <a:noFill/>
          <a:ln w="9525">
            <a:noFill/>
            <a:miter lim="800000"/>
            <a:headEnd/>
            <a:tailEnd/>
          </a:ln>
        </p:spPr>
      </p:pic>
      <p:sp>
        <p:nvSpPr>
          <p:cNvPr id="2" name="Footer Placeholder 1"/>
          <p:cNvSpPr>
            <a:spLocks noGrp="1"/>
          </p:cNvSpPr>
          <p:nvPr>
            <p:ph type="ftr" sz="quarter" idx="11"/>
          </p:nvPr>
        </p:nvSpPr>
        <p:spPr/>
        <p:txBody>
          <a:bodyPr/>
          <a:lstStyle/>
          <a:p>
            <a:r>
              <a:rPr lang="en-US" dirty="0"/>
              <a:t>Copyright © 2016 Pearson Education, Inc. </a:t>
            </a:r>
          </a:p>
          <a:p>
            <a:endParaRPr lang="en-US" dirty="0"/>
          </a:p>
        </p:txBody>
      </p:sp>
      <p:sp>
        <p:nvSpPr>
          <p:cNvPr id="4" name="Slide Number Placeholder 3"/>
          <p:cNvSpPr>
            <a:spLocks noGrp="1"/>
          </p:cNvSpPr>
          <p:nvPr>
            <p:ph type="sldNum" sz="quarter" idx="12"/>
          </p:nvPr>
        </p:nvSpPr>
        <p:spPr/>
        <p:txBody>
          <a:bodyPr/>
          <a:lstStyle/>
          <a:p>
            <a:r>
              <a:rPr lang="en-US" dirty="0"/>
              <a:t>11-</a:t>
            </a:r>
            <a:fld id="{17707F45-43BA-4B69-8A2E-96B3DCF91EF1}" type="slidenum">
              <a:rPr lang="en-US" smtClean="0"/>
              <a:pPr/>
              <a:t>21</a:t>
            </a:fld>
            <a:endParaRPr lang="en-US" dirty="0"/>
          </a:p>
        </p:txBody>
      </p:sp>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126" y="4468642"/>
            <a:ext cx="6190430" cy="1594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04246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C000"/>
                </a:solidFill>
              </a:rPr>
              <a:t>Example 11.4 – Hal’s Magic Shop</a:t>
            </a:r>
          </a:p>
        </p:txBody>
      </p:sp>
      <p:sp>
        <p:nvSpPr>
          <p:cNvPr id="4" name="Footer Placeholder 3"/>
          <p:cNvSpPr>
            <a:spLocks noGrp="1"/>
          </p:cNvSpPr>
          <p:nvPr>
            <p:ph type="ftr" sz="quarter" idx="11"/>
          </p:nvPr>
        </p:nvSpPr>
        <p:spPr/>
        <p:txBody>
          <a:bodyPr/>
          <a:lstStyle/>
          <a:p>
            <a:r>
              <a:rPr lang="en-US" dirty="0"/>
              <a:t>Copyright © 2016 Pearson Education, Inc. </a:t>
            </a:r>
          </a:p>
          <a:p>
            <a:endParaRPr lang="en-US" dirty="0"/>
          </a:p>
        </p:txBody>
      </p:sp>
      <p:sp>
        <p:nvSpPr>
          <p:cNvPr id="5" name="Slide Number Placeholder 4"/>
          <p:cNvSpPr>
            <a:spLocks noGrp="1"/>
          </p:cNvSpPr>
          <p:nvPr>
            <p:ph type="sldNum" sz="quarter" idx="12"/>
          </p:nvPr>
        </p:nvSpPr>
        <p:spPr/>
        <p:txBody>
          <a:bodyPr/>
          <a:lstStyle/>
          <a:p>
            <a:r>
              <a:rPr lang="en-US" dirty="0"/>
              <a:t>11-</a:t>
            </a:r>
            <a:fld id="{17707F45-43BA-4B69-8A2E-96B3DCF91EF1}" type="slidenum">
              <a:rPr lang="en-US" smtClean="0"/>
              <a:pPr/>
              <a:t>22</a:t>
            </a:fld>
            <a:endParaRPr lang="en-US" dirty="0"/>
          </a:p>
        </p:txBody>
      </p:sp>
      <p:sp>
        <p:nvSpPr>
          <p:cNvPr id="7" name="TextBox 6"/>
          <p:cNvSpPr txBox="1"/>
          <p:nvPr/>
        </p:nvSpPr>
        <p:spPr>
          <a:xfrm>
            <a:off x="1349115" y="4149725"/>
            <a:ext cx="4188085" cy="1107996"/>
          </a:xfrm>
          <a:prstGeom prst="rect">
            <a:avLst/>
          </a:prstGeom>
          <a:noFill/>
        </p:spPr>
        <p:txBody>
          <a:bodyPr wrap="square">
            <a:spAutoFit/>
          </a:bodyPr>
          <a:lstStyle/>
          <a:p>
            <a:pPr>
              <a:defRPr/>
            </a:pPr>
            <a:r>
              <a:rPr lang="en-US" sz="2200" b="1" dirty="0"/>
              <a:t>Demand (D)         = 1,000 masks</a:t>
            </a:r>
          </a:p>
          <a:p>
            <a:pPr>
              <a:defRPr/>
            </a:pPr>
            <a:r>
              <a:rPr lang="en-US" sz="2200" b="1" dirty="0"/>
              <a:t>Ordering cost (S) = $20</a:t>
            </a:r>
          </a:p>
          <a:p>
            <a:pPr>
              <a:defRPr/>
            </a:pPr>
            <a:r>
              <a:rPr lang="en-US" sz="2200" b="1" dirty="0"/>
              <a:t>Holding cost (H)  = $3</a:t>
            </a:r>
          </a:p>
        </p:txBody>
      </p:sp>
      <p:sp>
        <p:nvSpPr>
          <p:cNvPr id="8" name="TextBox 7"/>
          <p:cNvSpPr txBox="1"/>
          <p:nvPr/>
        </p:nvSpPr>
        <p:spPr>
          <a:xfrm>
            <a:off x="6096000" y="4149725"/>
            <a:ext cx="3816350" cy="646331"/>
          </a:xfrm>
          <a:prstGeom prst="rect">
            <a:avLst/>
          </a:prstGeom>
          <a:noFill/>
        </p:spPr>
        <p:txBody>
          <a:bodyPr>
            <a:spAutoFit/>
          </a:bodyPr>
          <a:lstStyle/>
          <a:p>
            <a:pPr>
              <a:defRPr/>
            </a:pPr>
            <a:r>
              <a:rPr lang="en-US" b="1" dirty="0"/>
              <a:t>Solve for </a:t>
            </a:r>
            <a:r>
              <a:rPr lang="en-US" u="sng" dirty="0">
                <a:solidFill>
                  <a:srgbClr val="0070C0"/>
                </a:solidFill>
              </a:rPr>
              <a:t>Economic order quantity (EOQ) </a:t>
            </a:r>
            <a:r>
              <a:rPr lang="en-US" b="1" dirty="0"/>
              <a:t>:</a:t>
            </a:r>
          </a:p>
        </p:txBody>
      </p:sp>
      <p:pic>
        <p:nvPicPr>
          <p:cNvPr id="9" name="Picture 3"/>
          <p:cNvPicPr>
            <a:picLocks noChangeAspect="1" noChangeArrowheads="1"/>
          </p:cNvPicPr>
          <p:nvPr/>
        </p:nvPicPr>
        <p:blipFill>
          <a:blip r:embed="rId2"/>
          <a:srcRect/>
          <a:stretch>
            <a:fillRect/>
          </a:stretch>
        </p:blipFill>
        <p:spPr bwMode="auto">
          <a:xfrm>
            <a:off x="5537200" y="4754564"/>
            <a:ext cx="4933950" cy="1019175"/>
          </a:xfrm>
          <a:prstGeom prst="rect">
            <a:avLst/>
          </a:prstGeom>
          <a:noFill/>
          <a:ln w="9525">
            <a:noFill/>
            <a:miter lim="800000"/>
            <a:headEnd/>
            <a:tailEnd/>
          </a:ln>
        </p:spPr>
      </p:pic>
      <p:pic>
        <p:nvPicPr>
          <p:cNvPr id="10" name="Picture 9"/>
          <p:cNvPicPr>
            <a:picLocks noChangeAspect="1"/>
          </p:cNvPicPr>
          <p:nvPr/>
        </p:nvPicPr>
        <p:blipFill>
          <a:blip r:embed="rId3"/>
          <a:stretch>
            <a:fillRect/>
          </a:stretch>
        </p:blipFill>
        <p:spPr>
          <a:xfrm>
            <a:off x="3912434" y="1988919"/>
            <a:ext cx="4698166" cy="1773612"/>
          </a:xfrm>
          <a:prstGeom prst="rect">
            <a:avLst/>
          </a:prstGeom>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1854" y="2348299"/>
            <a:ext cx="2854479" cy="1498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96851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normAutofit/>
          </a:bodyPr>
          <a:lstStyle/>
          <a:p>
            <a:r>
              <a:rPr lang="en-US" dirty="0">
                <a:solidFill>
                  <a:srgbClr val="FFC000"/>
                </a:solidFill>
              </a:rPr>
              <a:t>Example 11.4 – Hal’s Magic Shop</a:t>
            </a:r>
          </a:p>
        </p:txBody>
      </p:sp>
      <p:sp>
        <p:nvSpPr>
          <p:cNvPr id="51202" name="Content Placeholder 2"/>
          <p:cNvSpPr>
            <a:spLocks noGrp="1"/>
          </p:cNvSpPr>
          <p:nvPr>
            <p:ph idx="1"/>
          </p:nvPr>
        </p:nvSpPr>
        <p:spPr/>
        <p:txBody>
          <a:bodyPr/>
          <a:lstStyle/>
          <a:p>
            <a:pPr marL="0" indent="0" eaLnBrk="1" hangingPunct="1">
              <a:buNone/>
            </a:pPr>
            <a:r>
              <a:rPr lang="en-US" u="sng" dirty="0"/>
              <a:t>Because 115 </a:t>
            </a:r>
            <a:r>
              <a:rPr lang="en-US" dirty="0"/>
              <a:t>is not eligible for the lowest price, calculate total cost at 115:</a:t>
            </a:r>
          </a:p>
        </p:txBody>
      </p:sp>
      <p:pic>
        <p:nvPicPr>
          <p:cNvPr id="51203" name="Picture 2"/>
          <p:cNvPicPr>
            <a:picLocks noChangeAspect="1" noChangeArrowheads="1"/>
          </p:cNvPicPr>
          <p:nvPr/>
        </p:nvPicPr>
        <p:blipFill>
          <a:blip r:embed="rId2"/>
          <a:srcRect/>
          <a:stretch>
            <a:fillRect/>
          </a:stretch>
        </p:blipFill>
        <p:spPr bwMode="auto">
          <a:xfrm>
            <a:off x="974982" y="3852949"/>
            <a:ext cx="6153150" cy="2076450"/>
          </a:xfrm>
          <a:prstGeom prst="rect">
            <a:avLst/>
          </a:prstGeom>
          <a:noFill/>
          <a:ln w="9525">
            <a:noFill/>
            <a:miter lim="800000"/>
            <a:headEnd/>
            <a:tailEnd/>
          </a:ln>
        </p:spPr>
      </p:pic>
      <p:sp>
        <p:nvSpPr>
          <p:cNvPr id="2" name="Footer Placeholder 1"/>
          <p:cNvSpPr>
            <a:spLocks noGrp="1"/>
          </p:cNvSpPr>
          <p:nvPr>
            <p:ph type="ftr" sz="quarter" idx="11"/>
          </p:nvPr>
        </p:nvSpPr>
        <p:spPr/>
        <p:txBody>
          <a:bodyPr/>
          <a:lstStyle/>
          <a:p>
            <a:r>
              <a:rPr lang="en-US" dirty="0"/>
              <a:t>Copyright © 2016 Pearson Education, Inc. </a:t>
            </a:r>
          </a:p>
          <a:p>
            <a:endParaRPr lang="en-US" dirty="0"/>
          </a:p>
        </p:txBody>
      </p:sp>
      <p:sp>
        <p:nvSpPr>
          <p:cNvPr id="3" name="Slide Number Placeholder 2"/>
          <p:cNvSpPr>
            <a:spLocks noGrp="1"/>
          </p:cNvSpPr>
          <p:nvPr>
            <p:ph type="sldNum" sz="quarter" idx="12"/>
          </p:nvPr>
        </p:nvSpPr>
        <p:spPr/>
        <p:txBody>
          <a:bodyPr/>
          <a:lstStyle/>
          <a:p>
            <a:r>
              <a:rPr lang="en-US" dirty="0"/>
              <a:t>11-</a:t>
            </a:r>
            <a:fld id="{17707F45-43BA-4B69-8A2E-96B3DCF91EF1}" type="slidenum">
              <a:rPr lang="en-US" smtClean="0"/>
              <a:pPr/>
              <a:t>23</a:t>
            </a:fld>
            <a:endParaRPr lang="en-US" dirty="0"/>
          </a:p>
        </p:txBody>
      </p:sp>
      <p:pic>
        <p:nvPicPr>
          <p:cNvPr id="7" name="Picture 4"/>
          <p:cNvPicPr>
            <a:picLocks noChangeAspect="1" noChangeArrowheads="1"/>
          </p:cNvPicPr>
          <p:nvPr/>
        </p:nvPicPr>
        <p:blipFill>
          <a:blip r:embed="rId3"/>
          <a:srcRect/>
          <a:stretch>
            <a:fillRect/>
          </a:stretch>
        </p:blipFill>
        <p:spPr bwMode="auto">
          <a:xfrm>
            <a:off x="2918255" y="2760752"/>
            <a:ext cx="2526957" cy="688710"/>
          </a:xfrm>
          <a:prstGeom prst="rect">
            <a:avLst/>
          </a:prstGeom>
          <a:noFill/>
          <a:ln w="9525">
            <a:noFill/>
            <a:miter lim="800000"/>
            <a:headEnd/>
            <a:tailEnd/>
          </a:ln>
        </p:spPr>
      </p:pic>
      <p:sp>
        <p:nvSpPr>
          <p:cNvPr id="8" name="TextBox 7"/>
          <p:cNvSpPr txBox="1"/>
          <p:nvPr/>
        </p:nvSpPr>
        <p:spPr>
          <a:xfrm>
            <a:off x="6613094" y="2406399"/>
            <a:ext cx="4188085" cy="1446550"/>
          </a:xfrm>
          <a:prstGeom prst="rect">
            <a:avLst/>
          </a:prstGeom>
          <a:noFill/>
        </p:spPr>
        <p:txBody>
          <a:bodyPr wrap="square">
            <a:spAutoFit/>
          </a:bodyPr>
          <a:lstStyle/>
          <a:p>
            <a:pPr>
              <a:defRPr/>
            </a:pPr>
            <a:r>
              <a:rPr lang="en-US" sz="2200" b="1" dirty="0"/>
              <a:t>Demand (D)         = 1,000 masks</a:t>
            </a:r>
          </a:p>
          <a:p>
            <a:pPr>
              <a:defRPr/>
            </a:pPr>
            <a:r>
              <a:rPr lang="en-US" sz="2200" b="1" dirty="0"/>
              <a:t>Ordering cost (S) = $20</a:t>
            </a:r>
          </a:p>
          <a:p>
            <a:pPr>
              <a:defRPr/>
            </a:pPr>
            <a:r>
              <a:rPr lang="en-US" sz="2200" b="1" dirty="0"/>
              <a:t>Holding cost (H)  = $3</a:t>
            </a:r>
          </a:p>
          <a:p>
            <a:pPr>
              <a:defRPr/>
            </a:pPr>
            <a:r>
              <a:rPr lang="en-AU" sz="2200" b="1" dirty="0"/>
              <a:t>Quantity (Q)=115</a:t>
            </a:r>
            <a:endParaRPr lang="en-US" sz="2200" b="1" dirty="0"/>
          </a:p>
        </p:txBody>
      </p:sp>
      <p:pic>
        <p:nvPicPr>
          <p:cNvPr id="9" name="Picture 8"/>
          <p:cNvPicPr>
            <a:picLocks noChangeAspect="1"/>
          </p:cNvPicPr>
          <p:nvPr/>
        </p:nvPicPr>
        <p:blipFill>
          <a:blip r:embed="rId4"/>
          <a:stretch>
            <a:fillRect/>
          </a:stretch>
        </p:blipFill>
        <p:spPr>
          <a:xfrm>
            <a:off x="7224045" y="4004368"/>
            <a:ext cx="4698166" cy="1773612"/>
          </a:xfrm>
          <a:prstGeom prst="rect">
            <a:avLst/>
          </a:prstGeom>
        </p:spPr>
      </p:pic>
    </p:spTree>
    <p:extLst>
      <p:ext uri="{BB962C8B-B14F-4D97-AF65-F5344CB8AC3E}">
        <p14:creationId xmlns:p14="http://schemas.microsoft.com/office/powerpoint/2010/main" val="2539986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normAutofit/>
          </a:bodyPr>
          <a:lstStyle/>
          <a:p>
            <a:r>
              <a:rPr lang="en-US" dirty="0"/>
              <a:t>Example 11.4 – Hal’s Magic Shop</a:t>
            </a:r>
          </a:p>
        </p:txBody>
      </p:sp>
      <p:sp>
        <p:nvSpPr>
          <p:cNvPr id="3" name="Content Placeholder 2"/>
          <p:cNvSpPr>
            <a:spLocks noGrp="1"/>
          </p:cNvSpPr>
          <p:nvPr>
            <p:ph idx="1"/>
          </p:nvPr>
        </p:nvSpPr>
        <p:spPr/>
        <p:txBody>
          <a:bodyPr/>
          <a:lstStyle/>
          <a:p>
            <a:pPr marL="0" indent="0" eaLnBrk="1" hangingPunct="1">
              <a:buNone/>
              <a:defRPr/>
            </a:pPr>
            <a:r>
              <a:rPr lang="en-US" dirty="0">
                <a:solidFill>
                  <a:srgbClr val="FFC000"/>
                </a:solidFill>
              </a:rPr>
              <a:t>And compare to total cost at next price break or 201.</a:t>
            </a:r>
          </a:p>
          <a:p>
            <a:pPr eaLnBrk="1" hangingPunct="1">
              <a:defRPr/>
            </a:pPr>
            <a:endParaRPr lang="en-US" dirty="0"/>
          </a:p>
          <a:p>
            <a:pPr eaLnBrk="1" hangingPunct="1">
              <a:defRPr/>
            </a:pPr>
            <a:endParaRPr lang="en-US" dirty="0"/>
          </a:p>
          <a:p>
            <a:pPr eaLnBrk="1" hangingPunct="1">
              <a:defRPr/>
            </a:pPr>
            <a:endParaRPr lang="en-US" dirty="0"/>
          </a:p>
          <a:p>
            <a:pPr eaLnBrk="1" hangingPunct="1">
              <a:defRPr/>
            </a:pPr>
            <a:endParaRPr lang="en-US" dirty="0"/>
          </a:p>
          <a:p>
            <a:pPr eaLnBrk="1" hangingPunct="1">
              <a:defRPr/>
            </a:pPr>
            <a:endParaRPr lang="en-US" dirty="0"/>
          </a:p>
          <a:p>
            <a:pPr eaLnBrk="1" hangingPunct="1">
              <a:defRPr/>
            </a:pPr>
            <a:endParaRPr lang="en-US" dirty="0"/>
          </a:p>
          <a:p>
            <a:pPr marL="0" indent="0" eaLnBrk="1" hangingPunct="1">
              <a:buNone/>
              <a:defRPr/>
            </a:pPr>
            <a:r>
              <a:rPr lang="en-US" dirty="0"/>
              <a:t>Price is cheaper at the 201 price break.</a:t>
            </a:r>
          </a:p>
          <a:p>
            <a:pPr eaLnBrk="1" hangingPunct="1">
              <a:defRPr/>
            </a:pPr>
            <a:endParaRPr lang="en-US" dirty="0"/>
          </a:p>
          <a:p>
            <a:pPr eaLnBrk="1" hangingPunct="1">
              <a:defRPr/>
            </a:pPr>
            <a:endParaRPr lang="en-US" dirty="0"/>
          </a:p>
          <a:p>
            <a:pPr eaLnBrk="1" hangingPunct="1">
              <a:defRPr/>
            </a:pPr>
            <a:endParaRPr lang="en-US" dirty="0"/>
          </a:p>
          <a:p>
            <a:pPr eaLnBrk="1" hangingPunct="1">
              <a:defRPr/>
            </a:pPr>
            <a:endParaRPr lang="en-US" dirty="0"/>
          </a:p>
          <a:p>
            <a:pPr eaLnBrk="1" hangingPunct="1">
              <a:defRPr/>
            </a:pPr>
            <a:endParaRPr lang="en-US" dirty="0"/>
          </a:p>
          <a:p>
            <a:pPr marL="0" indent="0">
              <a:buNone/>
              <a:defRPr/>
            </a:pPr>
            <a:endParaRPr lang="en-US" dirty="0"/>
          </a:p>
        </p:txBody>
      </p:sp>
      <p:pic>
        <p:nvPicPr>
          <p:cNvPr id="52227" name="Picture 2"/>
          <p:cNvPicPr>
            <a:picLocks noChangeAspect="1" noChangeArrowheads="1"/>
          </p:cNvPicPr>
          <p:nvPr/>
        </p:nvPicPr>
        <p:blipFill>
          <a:blip r:embed="rId2"/>
          <a:srcRect/>
          <a:stretch>
            <a:fillRect/>
          </a:stretch>
        </p:blipFill>
        <p:spPr bwMode="auto">
          <a:xfrm>
            <a:off x="1052771" y="2795743"/>
            <a:ext cx="5572125" cy="1933575"/>
          </a:xfrm>
          <a:prstGeom prst="rect">
            <a:avLst/>
          </a:prstGeom>
          <a:noFill/>
          <a:ln w="9525">
            <a:noFill/>
            <a:miter lim="800000"/>
            <a:headEnd/>
            <a:tailEnd/>
          </a:ln>
        </p:spPr>
      </p:pic>
      <p:sp>
        <p:nvSpPr>
          <p:cNvPr id="2" name="Footer Placeholder 1"/>
          <p:cNvSpPr>
            <a:spLocks noGrp="1"/>
          </p:cNvSpPr>
          <p:nvPr>
            <p:ph type="ftr" sz="quarter" idx="11"/>
          </p:nvPr>
        </p:nvSpPr>
        <p:spPr/>
        <p:txBody>
          <a:bodyPr/>
          <a:lstStyle/>
          <a:p>
            <a:r>
              <a:rPr lang="en-US" dirty="0"/>
              <a:t>Copyright © 2016 Pearson Education, Inc. </a:t>
            </a:r>
          </a:p>
          <a:p>
            <a:endParaRPr lang="en-US" dirty="0"/>
          </a:p>
        </p:txBody>
      </p:sp>
      <p:sp>
        <p:nvSpPr>
          <p:cNvPr id="4" name="Slide Number Placeholder 3"/>
          <p:cNvSpPr>
            <a:spLocks noGrp="1"/>
          </p:cNvSpPr>
          <p:nvPr>
            <p:ph type="sldNum" sz="quarter" idx="12"/>
          </p:nvPr>
        </p:nvSpPr>
        <p:spPr/>
        <p:txBody>
          <a:bodyPr/>
          <a:lstStyle/>
          <a:p>
            <a:r>
              <a:rPr lang="en-US" dirty="0"/>
              <a:t>11-</a:t>
            </a:r>
            <a:fld id="{17707F45-43BA-4B69-8A2E-96B3DCF91EF1}" type="slidenum">
              <a:rPr lang="en-US" smtClean="0"/>
              <a:pPr/>
              <a:t>24</a:t>
            </a:fld>
            <a:endParaRPr lang="en-US" dirty="0"/>
          </a:p>
        </p:txBody>
      </p:sp>
      <p:pic>
        <p:nvPicPr>
          <p:cNvPr id="7" name="Picture 6"/>
          <p:cNvPicPr>
            <a:picLocks noChangeAspect="1"/>
          </p:cNvPicPr>
          <p:nvPr/>
        </p:nvPicPr>
        <p:blipFill>
          <a:blip r:embed="rId3"/>
          <a:stretch>
            <a:fillRect/>
          </a:stretch>
        </p:blipFill>
        <p:spPr>
          <a:xfrm>
            <a:off x="7001623" y="3117503"/>
            <a:ext cx="3809210" cy="1438021"/>
          </a:xfrm>
          <a:prstGeom prst="rect">
            <a:avLst/>
          </a:prstGeom>
        </p:spPr>
      </p:pic>
      <p:pic>
        <p:nvPicPr>
          <p:cNvPr id="8" name="Picture 2"/>
          <p:cNvPicPr>
            <a:picLocks noChangeAspect="1" noChangeArrowheads="1"/>
          </p:cNvPicPr>
          <p:nvPr/>
        </p:nvPicPr>
        <p:blipFill>
          <a:blip r:embed="rId4"/>
          <a:srcRect/>
          <a:stretch>
            <a:fillRect/>
          </a:stretch>
        </p:blipFill>
        <p:spPr bwMode="auto">
          <a:xfrm>
            <a:off x="7224044" y="5083545"/>
            <a:ext cx="4108074" cy="1386316"/>
          </a:xfrm>
          <a:prstGeom prst="rect">
            <a:avLst/>
          </a:prstGeom>
          <a:noFill/>
          <a:ln w="9525">
            <a:noFill/>
            <a:miter lim="800000"/>
            <a:headEnd/>
            <a:tailEnd/>
          </a:ln>
        </p:spPr>
      </p:pic>
      <p:sp>
        <p:nvSpPr>
          <p:cNvPr id="5" name="TextBox 4"/>
          <p:cNvSpPr txBox="1"/>
          <p:nvPr/>
        </p:nvSpPr>
        <p:spPr>
          <a:xfrm>
            <a:off x="7488195" y="4670854"/>
            <a:ext cx="3072713" cy="369332"/>
          </a:xfrm>
          <a:prstGeom prst="rect">
            <a:avLst/>
          </a:prstGeom>
          <a:noFill/>
        </p:spPr>
        <p:txBody>
          <a:bodyPr wrap="square" rtlCol="0">
            <a:spAutoFit/>
          </a:bodyPr>
          <a:lstStyle/>
          <a:p>
            <a:r>
              <a:rPr lang="en-AU" dirty="0">
                <a:highlight>
                  <a:srgbClr val="00FF00"/>
                </a:highlight>
              </a:rPr>
              <a:t>Below at 101-200</a:t>
            </a:r>
            <a:endParaRPr lang="en-US" dirty="0">
              <a:highlight>
                <a:srgbClr val="00FF00"/>
              </a:highlight>
            </a:endParaRPr>
          </a:p>
        </p:txBody>
      </p:sp>
    </p:spTree>
    <p:extLst>
      <p:ext uri="{BB962C8B-B14F-4D97-AF65-F5344CB8AC3E}">
        <p14:creationId xmlns:p14="http://schemas.microsoft.com/office/powerpoint/2010/main" val="9270165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normAutofit/>
          </a:bodyPr>
          <a:lstStyle/>
          <a:p>
            <a:pPr eaLnBrk="1" hangingPunct="1"/>
            <a:r>
              <a:rPr lang="en-US" dirty="0"/>
              <a:t>Single-Period Inventory Systems</a:t>
            </a:r>
          </a:p>
        </p:txBody>
      </p:sp>
      <p:sp>
        <p:nvSpPr>
          <p:cNvPr id="3" name="Content Placeholder 2"/>
          <p:cNvSpPr>
            <a:spLocks noGrp="1"/>
          </p:cNvSpPr>
          <p:nvPr>
            <p:ph idx="1"/>
          </p:nvPr>
        </p:nvSpPr>
        <p:spPr/>
        <p:txBody>
          <a:bodyPr/>
          <a:lstStyle/>
          <a:p>
            <a:pPr eaLnBrk="1" hangingPunct="1">
              <a:defRPr/>
            </a:pPr>
            <a:r>
              <a:rPr lang="en-US" dirty="0"/>
              <a:t>When excess inventory cannot be held in the future, </a:t>
            </a:r>
            <a:r>
              <a:rPr lang="en-US" u="sng" dirty="0">
                <a:solidFill>
                  <a:srgbClr val="0070C0"/>
                </a:solidFill>
              </a:rPr>
              <a:t>firms must weigh the cost of being short against the cost of holding excess unit.</a:t>
            </a:r>
          </a:p>
          <a:p>
            <a:pPr eaLnBrk="1" hangingPunct="1">
              <a:defRPr/>
            </a:pPr>
            <a:endParaRPr lang="en-US" dirty="0"/>
          </a:p>
          <a:p>
            <a:pPr eaLnBrk="1" hangingPunct="1">
              <a:defRPr/>
            </a:pPr>
            <a:r>
              <a:rPr lang="en-US" dirty="0"/>
              <a:t>The following costs are calculated:</a:t>
            </a:r>
          </a:p>
          <a:p>
            <a:pPr eaLnBrk="1" hangingPunct="1">
              <a:defRPr/>
            </a:pPr>
            <a:endParaRPr lang="en-US" dirty="0"/>
          </a:p>
          <a:p>
            <a:pPr eaLnBrk="1" hangingPunct="1">
              <a:defRPr/>
            </a:pPr>
            <a:endParaRPr lang="en-US" dirty="0"/>
          </a:p>
          <a:p>
            <a:pPr marL="0" indent="0">
              <a:buNone/>
              <a:defRPr/>
            </a:pPr>
            <a:endParaRPr lang="en-US" dirty="0"/>
          </a:p>
        </p:txBody>
      </p:sp>
      <p:sp>
        <p:nvSpPr>
          <p:cNvPr id="2" name="Footer Placeholder 1"/>
          <p:cNvSpPr>
            <a:spLocks noGrp="1"/>
          </p:cNvSpPr>
          <p:nvPr>
            <p:ph type="ftr" sz="quarter" idx="11"/>
          </p:nvPr>
        </p:nvSpPr>
        <p:spPr/>
        <p:txBody>
          <a:bodyPr/>
          <a:lstStyle/>
          <a:p>
            <a:r>
              <a:rPr lang="en-US" dirty="0"/>
              <a:t>Copyright © 2016 Pearson Education, Inc. </a:t>
            </a:r>
          </a:p>
          <a:p>
            <a:endParaRPr lang="en-US" dirty="0"/>
          </a:p>
        </p:txBody>
      </p:sp>
      <p:sp>
        <p:nvSpPr>
          <p:cNvPr id="4" name="Slide Number Placeholder 3"/>
          <p:cNvSpPr>
            <a:spLocks noGrp="1"/>
          </p:cNvSpPr>
          <p:nvPr>
            <p:ph type="sldNum" sz="quarter" idx="12"/>
          </p:nvPr>
        </p:nvSpPr>
        <p:spPr/>
        <p:txBody>
          <a:bodyPr/>
          <a:lstStyle/>
          <a:p>
            <a:r>
              <a:rPr lang="en-US" dirty="0"/>
              <a:t>11-</a:t>
            </a:r>
            <a:fld id="{17707F45-43BA-4B69-8A2E-96B3DCF91EF1}" type="slidenum">
              <a:rPr lang="en-US" smtClean="0"/>
              <a:pPr/>
              <a:t>25</a:t>
            </a:fld>
            <a:endParaRPr lang="en-US" dirty="0"/>
          </a:p>
        </p:txBody>
      </p:sp>
      <p:pic>
        <p:nvPicPr>
          <p:cNvPr id="6" name="Picture 2"/>
          <p:cNvPicPr>
            <a:picLocks noChangeAspect="1" noChangeArrowheads="1"/>
          </p:cNvPicPr>
          <p:nvPr/>
        </p:nvPicPr>
        <p:blipFill>
          <a:blip r:embed="rId2"/>
          <a:srcRect/>
          <a:stretch>
            <a:fillRect/>
          </a:stretch>
        </p:blipFill>
        <p:spPr>
          <a:xfrm>
            <a:off x="1981200" y="4142951"/>
            <a:ext cx="8229600" cy="1004887"/>
          </a:xfrm>
          <a:prstGeom prst="rect">
            <a:avLst/>
          </a:prstGeom>
        </p:spPr>
      </p:pic>
    </p:spTree>
    <p:extLst>
      <p:ext uri="{BB962C8B-B14F-4D97-AF65-F5344CB8AC3E}">
        <p14:creationId xmlns:p14="http://schemas.microsoft.com/office/powerpoint/2010/main" val="14958679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838200" y="365126"/>
            <a:ext cx="10515600" cy="475134"/>
          </a:xfrm>
        </p:spPr>
        <p:txBody>
          <a:bodyPr>
            <a:normAutofit fontScale="90000"/>
          </a:bodyPr>
          <a:lstStyle/>
          <a:p>
            <a:pPr eaLnBrk="1" hangingPunct="1"/>
            <a:r>
              <a:rPr lang="en-US" dirty="0"/>
              <a:t>Single-Period Inventory Systems</a:t>
            </a:r>
          </a:p>
        </p:txBody>
      </p:sp>
      <p:sp>
        <p:nvSpPr>
          <p:cNvPr id="3" name="Content Placeholder 2"/>
          <p:cNvSpPr>
            <a:spLocks noGrp="1"/>
          </p:cNvSpPr>
          <p:nvPr>
            <p:ph idx="1"/>
          </p:nvPr>
        </p:nvSpPr>
        <p:spPr>
          <a:xfrm>
            <a:off x="269156" y="1068105"/>
            <a:ext cx="10515600" cy="5612128"/>
          </a:xfrm>
        </p:spPr>
        <p:txBody>
          <a:bodyPr>
            <a:normAutofit lnSpcReduction="10000"/>
          </a:bodyPr>
          <a:lstStyle/>
          <a:p>
            <a:pPr eaLnBrk="1" hangingPunct="1">
              <a:defRPr/>
            </a:pPr>
            <a:r>
              <a:rPr lang="en-US" dirty="0">
                <a:solidFill>
                  <a:srgbClr val="00B0F0"/>
                </a:solidFill>
              </a:rPr>
              <a:t>Single-period inventory system </a:t>
            </a:r>
            <a:r>
              <a:rPr lang="en-US" dirty="0"/>
              <a:t>– A system used when demand occurs in only a single point in time. </a:t>
            </a:r>
            <a:r>
              <a:rPr lang="en-US" dirty="0">
                <a:highlight>
                  <a:srgbClr val="00FF00"/>
                </a:highlight>
              </a:rPr>
              <a:t>IE Fresh seafood. Must be used. </a:t>
            </a:r>
          </a:p>
          <a:p>
            <a:pPr marL="0" indent="0" eaLnBrk="1" hangingPunct="1">
              <a:buNone/>
              <a:defRPr/>
            </a:pPr>
            <a:endParaRPr lang="en-US" dirty="0"/>
          </a:p>
          <a:p>
            <a:pPr eaLnBrk="1" hangingPunct="1">
              <a:defRPr/>
            </a:pPr>
            <a:r>
              <a:rPr lang="en-US" dirty="0">
                <a:solidFill>
                  <a:srgbClr val="00B050"/>
                </a:solidFill>
              </a:rPr>
              <a:t>Two-step process:</a:t>
            </a:r>
          </a:p>
          <a:p>
            <a:pPr lvl="1" eaLnBrk="1" hangingPunct="1">
              <a:buFont typeface="Wingdings" panose="05000000000000000000" pitchFamily="2" charset="2"/>
              <a:buChar char="§"/>
              <a:defRPr/>
            </a:pPr>
            <a:r>
              <a:rPr lang="en-US" dirty="0"/>
              <a:t>Determine a </a:t>
            </a:r>
            <a:r>
              <a:rPr lang="en-US" b="1" dirty="0">
                <a:solidFill>
                  <a:srgbClr val="00B050"/>
                </a:solidFill>
              </a:rPr>
              <a:t>target service level (SL</a:t>
            </a:r>
            <a:r>
              <a:rPr lang="en-US" b="1" baseline="-25000" dirty="0">
                <a:solidFill>
                  <a:srgbClr val="00B050"/>
                </a:solidFill>
              </a:rPr>
              <a:t>T</a:t>
            </a:r>
            <a:r>
              <a:rPr lang="en-US" b="1" dirty="0">
                <a:solidFill>
                  <a:srgbClr val="00B050"/>
                </a:solidFill>
              </a:rPr>
              <a:t>) </a:t>
            </a:r>
            <a:r>
              <a:rPr lang="en-US" dirty="0"/>
              <a:t>that strikes the best </a:t>
            </a:r>
            <a:r>
              <a:rPr lang="en-US" dirty="0">
                <a:highlight>
                  <a:srgbClr val="00FF00"/>
                </a:highlight>
              </a:rPr>
              <a:t>balance between shortage costs and excess costs.</a:t>
            </a:r>
          </a:p>
          <a:p>
            <a:pPr lvl="1" eaLnBrk="1" hangingPunct="1">
              <a:buFont typeface="Wingdings" panose="05000000000000000000" pitchFamily="2" charset="2"/>
              <a:buChar char="§"/>
              <a:defRPr/>
            </a:pPr>
            <a:r>
              <a:rPr lang="en-US" dirty="0"/>
              <a:t>Use the target service level to determine the </a:t>
            </a:r>
            <a:r>
              <a:rPr lang="en-US" b="1" dirty="0">
                <a:solidFill>
                  <a:srgbClr val="00B050"/>
                </a:solidFill>
              </a:rPr>
              <a:t>target stocking point (TS) </a:t>
            </a:r>
            <a:r>
              <a:rPr lang="en-US" dirty="0"/>
              <a:t>for the item.</a:t>
            </a:r>
          </a:p>
          <a:p>
            <a:pPr>
              <a:buFont typeface="Wingdings" pitchFamily="-72" charset="2"/>
              <a:buChar char="§"/>
            </a:pPr>
            <a:r>
              <a:rPr lang="en-US" dirty="0">
                <a:solidFill>
                  <a:srgbClr val="0070C0"/>
                </a:solidFill>
              </a:rPr>
              <a:t>Target service level </a:t>
            </a:r>
            <a:r>
              <a:rPr lang="en-US" dirty="0"/>
              <a:t>– The service level at which the expected cost of a shortage equals the expected cost of having excess units.</a:t>
            </a:r>
          </a:p>
          <a:p>
            <a:pPr>
              <a:buFont typeface="Wingdings" pitchFamily="-72" charset="2"/>
              <a:buChar char="§"/>
            </a:pPr>
            <a:endParaRPr lang="en-US" dirty="0"/>
          </a:p>
          <a:p>
            <a:pPr>
              <a:buFont typeface="Wingdings" pitchFamily="-72" charset="2"/>
              <a:buChar char="§"/>
            </a:pPr>
            <a:r>
              <a:rPr lang="en-US" dirty="0">
                <a:solidFill>
                  <a:srgbClr val="00B050"/>
                </a:solidFill>
              </a:rPr>
              <a:t>Target stocking point </a:t>
            </a:r>
            <a:r>
              <a:rPr lang="en-US" dirty="0"/>
              <a:t>– The stocking point at which the expected cost of a shortage equals the expected cost of having excess units.</a:t>
            </a:r>
          </a:p>
          <a:p>
            <a:pPr marL="457200" lvl="1" indent="0">
              <a:buNone/>
              <a:defRPr/>
            </a:pPr>
            <a:endParaRPr lang="en-US" dirty="0"/>
          </a:p>
        </p:txBody>
      </p:sp>
      <p:sp>
        <p:nvSpPr>
          <p:cNvPr id="2" name="Footer Placeholder 1"/>
          <p:cNvSpPr>
            <a:spLocks noGrp="1"/>
          </p:cNvSpPr>
          <p:nvPr>
            <p:ph type="ftr" sz="quarter" idx="11"/>
          </p:nvPr>
        </p:nvSpPr>
        <p:spPr/>
        <p:txBody>
          <a:bodyPr/>
          <a:lstStyle/>
          <a:p>
            <a:r>
              <a:rPr lang="en-US" dirty="0"/>
              <a:t>Copyright © 2016 Pearson Education, Inc. </a:t>
            </a:r>
          </a:p>
          <a:p>
            <a:endParaRPr lang="en-US" dirty="0"/>
          </a:p>
        </p:txBody>
      </p:sp>
      <p:sp>
        <p:nvSpPr>
          <p:cNvPr id="4" name="Slide Number Placeholder 3"/>
          <p:cNvSpPr>
            <a:spLocks noGrp="1"/>
          </p:cNvSpPr>
          <p:nvPr>
            <p:ph type="sldNum" sz="quarter" idx="12"/>
          </p:nvPr>
        </p:nvSpPr>
        <p:spPr/>
        <p:txBody>
          <a:bodyPr/>
          <a:lstStyle/>
          <a:p>
            <a:r>
              <a:rPr lang="en-US" dirty="0"/>
              <a:t>11-</a:t>
            </a:r>
            <a:fld id="{17707F45-43BA-4B69-8A2E-96B3DCF91EF1}" type="slidenum">
              <a:rPr lang="en-US" smtClean="0"/>
              <a:pPr/>
              <a:t>26</a:t>
            </a:fld>
            <a:endParaRPr lang="en-US" dirty="0"/>
          </a:p>
        </p:txBody>
      </p:sp>
    </p:spTree>
    <p:extLst>
      <p:ext uri="{BB962C8B-B14F-4D97-AF65-F5344CB8AC3E}">
        <p14:creationId xmlns:p14="http://schemas.microsoft.com/office/powerpoint/2010/main" val="37635732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35207"/>
          </a:xfrm>
        </p:spPr>
        <p:txBody>
          <a:bodyPr>
            <a:normAutofit fontScale="90000"/>
          </a:bodyPr>
          <a:lstStyle/>
          <a:p>
            <a:r>
              <a:rPr lang="en-US" dirty="0"/>
              <a:t>Inventory in the Supply Chain</a:t>
            </a:r>
          </a:p>
        </p:txBody>
      </p:sp>
      <p:sp>
        <p:nvSpPr>
          <p:cNvPr id="3" name="Content Placeholder 2"/>
          <p:cNvSpPr>
            <a:spLocks noGrp="1"/>
          </p:cNvSpPr>
          <p:nvPr>
            <p:ph idx="1"/>
          </p:nvPr>
        </p:nvSpPr>
        <p:spPr>
          <a:xfrm>
            <a:off x="120748" y="939959"/>
            <a:ext cx="11400692" cy="5421154"/>
          </a:xfrm>
        </p:spPr>
        <p:txBody>
          <a:bodyPr/>
          <a:lstStyle/>
          <a:p>
            <a:r>
              <a:rPr lang="en-US" dirty="0">
                <a:solidFill>
                  <a:srgbClr val="00B050"/>
                </a:solidFill>
              </a:rPr>
              <a:t>Inventory Positioning </a:t>
            </a:r>
            <a:r>
              <a:rPr lang="en-US" dirty="0"/>
              <a:t>– Deciding </a:t>
            </a:r>
            <a:r>
              <a:rPr lang="en-US" u="sng" dirty="0">
                <a:solidFill>
                  <a:srgbClr val="0070C0"/>
                </a:solidFill>
              </a:rPr>
              <a:t>where in the supply chain to hold inventory.</a:t>
            </a:r>
          </a:p>
          <a:p>
            <a:pPr lvl="1">
              <a:buFont typeface="Wingdings" panose="05000000000000000000" pitchFamily="2" charset="2"/>
              <a:buChar char="§"/>
            </a:pPr>
            <a:r>
              <a:rPr lang="en-US" dirty="0"/>
              <a:t>The cost and value of inventory </a:t>
            </a:r>
            <a:r>
              <a:rPr lang="en-US" u="sng" dirty="0">
                <a:solidFill>
                  <a:srgbClr val="0070C0"/>
                </a:solidFill>
              </a:rPr>
              <a:t>increase as materials move down </a:t>
            </a:r>
            <a:r>
              <a:rPr lang="en-US" dirty="0"/>
              <a:t>the supply chain.</a:t>
            </a:r>
          </a:p>
          <a:p>
            <a:pPr lvl="1">
              <a:buFont typeface="Wingdings" panose="05000000000000000000" pitchFamily="2" charset="2"/>
              <a:buChar char="§"/>
            </a:pPr>
            <a:endParaRPr lang="en-US" dirty="0"/>
          </a:p>
          <a:p>
            <a:pPr marL="457200" lvl="1" indent="0">
              <a:buNone/>
            </a:pPr>
            <a:endParaRPr lang="en-US" dirty="0"/>
          </a:p>
          <a:p>
            <a:pPr marL="457200" lvl="1" indent="0">
              <a:buNone/>
            </a:pPr>
            <a:endParaRPr lang="en-US" dirty="0"/>
          </a:p>
          <a:p>
            <a:pPr marL="457200" lvl="1" indent="0">
              <a:buNone/>
            </a:pPr>
            <a:endParaRPr lang="en-US" dirty="0"/>
          </a:p>
          <a:p>
            <a:pPr marL="457200" lvl="1" indent="0">
              <a:buNone/>
            </a:pPr>
            <a:endParaRPr lang="en-US" dirty="0"/>
          </a:p>
          <a:p>
            <a:pPr lvl="1">
              <a:buFont typeface="Wingdings" panose="05000000000000000000" pitchFamily="2" charset="2"/>
              <a:buChar char="§"/>
            </a:pPr>
            <a:r>
              <a:rPr lang="en-US" dirty="0"/>
              <a:t>The flexibility of inventory </a:t>
            </a:r>
            <a:r>
              <a:rPr lang="en-US" u="sng" dirty="0">
                <a:solidFill>
                  <a:srgbClr val="00B050"/>
                </a:solidFill>
              </a:rPr>
              <a:t>decreases as materials move down the supply </a:t>
            </a:r>
            <a:r>
              <a:rPr lang="en-US" dirty="0"/>
              <a:t>chain.</a:t>
            </a:r>
          </a:p>
          <a:p>
            <a:pPr lvl="2">
              <a:buFont typeface="Wingdings" panose="05000000000000000000" pitchFamily="2" charset="2"/>
              <a:buChar char="§"/>
            </a:pPr>
            <a:r>
              <a:rPr lang="en-US" b="1" u="sng" dirty="0">
                <a:solidFill>
                  <a:srgbClr val="FFC000"/>
                </a:solidFill>
              </a:rPr>
              <a:t>Inventory Pooling </a:t>
            </a:r>
            <a:r>
              <a:rPr lang="en-US" dirty="0"/>
              <a:t>– Holding safety stock in a single location instead of multiple locations.</a:t>
            </a:r>
          </a:p>
          <a:p>
            <a:r>
              <a:rPr lang="en-US" dirty="0"/>
              <a:t>Transportation, Packaging and Material Handling Considerations</a:t>
            </a:r>
          </a:p>
          <a:p>
            <a:pPr lvl="1"/>
            <a:endParaRPr lang="en-US" dirty="0"/>
          </a:p>
          <a:p>
            <a:pPr lvl="1"/>
            <a:endParaRPr lang="en-US" dirty="0"/>
          </a:p>
          <a:p>
            <a:pPr lvl="1"/>
            <a:endParaRPr lang="en-US" dirty="0"/>
          </a:p>
          <a:p>
            <a:pPr lvl="1"/>
            <a:endParaRPr lang="en-US" dirty="0"/>
          </a:p>
        </p:txBody>
      </p:sp>
      <p:sp>
        <p:nvSpPr>
          <p:cNvPr id="4" name="Footer Placeholder 3"/>
          <p:cNvSpPr>
            <a:spLocks noGrp="1"/>
          </p:cNvSpPr>
          <p:nvPr>
            <p:ph type="ftr" sz="quarter" idx="11"/>
          </p:nvPr>
        </p:nvSpPr>
        <p:spPr/>
        <p:txBody>
          <a:bodyPr/>
          <a:lstStyle/>
          <a:p>
            <a:r>
              <a:rPr lang="en-US" dirty="0"/>
              <a:t>Copyright © 2016 Pearson Education, Inc. </a:t>
            </a:r>
          </a:p>
          <a:p>
            <a:endParaRPr lang="en-US" dirty="0"/>
          </a:p>
        </p:txBody>
      </p:sp>
      <p:sp>
        <p:nvSpPr>
          <p:cNvPr id="5" name="Slide Number Placeholder 4"/>
          <p:cNvSpPr>
            <a:spLocks noGrp="1"/>
          </p:cNvSpPr>
          <p:nvPr>
            <p:ph type="sldNum" sz="quarter" idx="12"/>
          </p:nvPr>
        </p:nvSpPr>
        <p:spPr/>
        <p:txBody>
          <a:bodyPr/>
          <a:lstStyle/>
          <a:p>
            <a:r>
              <a:rPr lang="en-US" dirty="0"/>
              <a:t>11-</a:t>
            </a:r>
            <a:fld id="{17707F45-43BA-4B69-8A2E-96B3DCF91EF1}" type="slidenum">
              <a:rPr lang="en-US" smtClean="0"/>
              <a:pPr/>
              <a:t>27</a:t>
            </a:fld>
            <a:endParaRPr lang="en-US" dirty="0"/>
          </a:p>
        </p:txBody>
      </p:sp>
      <p:pic>
        <p:nvPicPr>
          <p:cNvPr id="6" name="Picture 5">
            <a:extLst>
              <a:ext uri="{FF2B5EF4-FFF2-40B4-BE49-F238E27FC236}">
                <a16:creationId xmlns:a16="http://schemas.microsoft.com/office/drawing/2014/main" id="{B489551F-4B0F-4FA3-83DC-157363CD96BA}"/>
              </a:ext>
            </a:extLst>
          </p:cNvPr>
          <p:cNvPicPr>
            <a:picLocks noChangeAspect="1"/>
          </p:cNvPicPr>
          <p:nvPr/>
        </p:nvPicPr>
        <p:blipFill>
          <a:blip r:embed="rId3"/>
          <a:stretch>
            <a:fillRect/>
          </a:stretch>
        </p:blipFill>
        <p:spPr>
          <a:xfrm>
            <a:off x="8635365" y="2293400"/>
            <a:ext cx="2886075" cy="1933575"/>
          </a:xfrm>
          <a:prstGeom prst="rect">
            <a:avLst/>
          </a:prstGeom>
        </p:spPr>
      </p:pic>
      <p:pic>
        <p:nvPicPr>
          <p:cNvPr id="7" name="Picture 6">
            <a:extLst>
              <a:ext uri="{FF2B5EF4-FFF2-40B4-BE49-F238E27FC236}">
                <a16:creationId xmlns:a16="http://schemas.microsoft.com/office/drawing/2014/main" id="{69FE881C-1DB1-4333-A059-7F83D8C5F18D}"/>
              </a:ext>
            </a:extLst>
          </p:cNvPr>
          <p:cNvPicPr>
            <a:picLocks noChangeAspect="1"/>
          </p:cNvPicPr>
          <p:nvPr/>
        </p:nvPicPr>
        <p:blipFill>
          <a:blip r:embed="rId4"/>
          <a:stretch>
            <a:fillRect/>
          </a:stretch>
        </p:blipFill>
        <p:spPr>
          <a:xfrm>
            <a:off x="2909522" y="2293400"/>
            <a:ext cx="4868020" cy="1563786"/>
          </a:xfrm>
          <a:prstGeom prst="rect">
            <a:avLst/>
          </a:prstGeom>
        </p:spPr>
      </p:pic>
      <p:pic>
        <p:nvPicPr>
          <p:cNvPr id="8" name="Picture 7">
            <a:extLst>
              <a:ext uri="{FF2B5EF4-FFF2-40B4-BE49-F238E27FC236}">
                <a16:creationId xmlns:a16="http://schemas.microsoft.com/office/drawing/2014/main" id="{E9D04E79-35DF-4841-917D-C532BD7C2F0E}"/>
              </a:ext>
            </a:extLst>
          </p:cNvPr>
          <p:cNvPicPr>
            <a:picLocks noChangeAspect="1"/>
          </p:cNvPicPr>
          <p:nvPr/>
        </p:nvPicPr>
        <p:blipFill>
          <a:blip r:embed="rId5"/>
          <a:stretch>
            <a:fillRect/>
          </a:stretch>
        </p:blipFill>
        <p:spPr>
          <a:xfrm>
            <a:off x="838199" y="5348200"/>
            <a:ext cx="2298895" cy="1474893"/>
          </a:xfrm>
          <a:prstGeom prst="rect">
            <a:avLst/>
          </a:prstGeom>
        </p:spPr>
      </p:pic>
    </p:spTree>
    <p:extLst>
      <p:ext uri="{BB962C8B-B14F-4D97-AF65-F5344CB8AC3E}">
        <p14:creationId xmlns:p14="http://schemas.microsoft.com/office/powerpoint/2010/main" val="28741093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pPr eaLnBrk="1" hangingPunct="1"/>
            <a:r>
              <a:rPr lang="en-US" altLang="en-US"/>
              <a:t>Copyright</a:t>
            </a:r>
          </a:p>
        </p:txBody>
      </p:sp>
      <p:pic>
        <p:nvPicPr>
          <p:cNvPr id="63492" name="Picture 3" descr="This work is protected by United States copyright laws and is provided solely for the use of instructors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honor the intended pedagogical purposes and the needs of other instructors who rely on these material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73275" y="2132014"/>
            <a:ext cx="8045450" cy="259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5431</TotalTime>
  <Words>1367</Words>
  <Application>Microsoft Office PowerPoint</Application>
  <PresentationFormat>Widescreen</PresentationFormat>
  <Paragraphs>230</Paragraphs>
  <Slides>28</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Calibri</vt:lpstr>
      <vt:lpstr>Calibri Light</vt:lpstr>
      <vt:lpstr>Verdana</vt:lpstr>
      <vt:lpstr>Wingdings</vt:lpstr>
      <vt:lpstr>Office Theme</vt:lpstr>
      <vt:lpstr>Introduction to Operations and Supply Chain Management</vt:lpstr>
      <vt:lpstr>Chapter Objectives</vt:lpstr>
      <vt:lpstr>Inventory Management</vt:lpstr>
      <vt:lpstr>Inventory Types</vt:lpstr>
      <vt:lpstr>Types of Inventory</vt:lpstr>
      <vt:lpstr>Types of Inventory</vt:lpstr>
      <vt:lpstr>Types of Inventory</vt:lpstr>
      <vt:lpstr>Inventory Drivers </vt:lpstr>
      <vt:lpstr>Independent vs.  Dependent Demand Inventory</vt:lpstr>
      <vt:lpstr>Periodic Review System</vt:lpstr>
      <vt:lpstr>Periodic Review System</vt:lpstr>
      <vt:lpstr>Periodic Review System</vt:lpstr>
      <vt:lpstr>Periodic Review System</vt:lpstr>
      <vt:lpstr>Restocking Level Example 11.1 – A&amp;G Chips </vt:lpstr>
      <vt:lpstr>Example 11.2 – Boyer’s Dept Store</vt:lpstr>
      <vt:lpstr>Example 11.2 – Boyer’s Dept Store</vt:lpstr>
      <vt:lpstr>Continuous Review System</vt:lpstr>
      <vt:lpstr>Continuous Review System</vt:lpstr>
      <vt:lpstr>Example of Re-Order Point &amp; Safety Stock</vt:lpstr>
      <vt:lpstr>Example 11.3 – Boyer’s Dept Store</vt:lpstr>
      <vt:lpstr>Example 11.3 – Boyer’s Dept Store</vt:lpstr>
      <vt:lpstr>Example 11.4 – Hal’s Magic Shop</vt:lpstr>
      <vt:lpstr>Example 11.4 – Hal’s Magic Shop</vt:lpstr>
      <vt:lpstr>Example 11.4 – Hal’s Magic Shop</vt:lpstr>
      <vt:lpstr>Single-Period Inventory Systems</vt:lpstr>
      <vt:lpstr>Single-Period Inventory Systems</vt:lpstr>
      <vt:lpstr>Inventory in the Supply Chain</vt:lpstr>
      <vt:lpstr>Copyright</vt:lpstr>
    </vt:vector>
  </TitlesOfParts>
  <Company>Duquesne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 Winters</dc:creator>
  <cp:lastModifiedBy>Matt Winters</cp:lastModifiedBy>
  <cp:revision>103</cp:revision>
  <dcterms:created xsi:type="dcterms:W3CDTF">2014-11-13T20:46:18Z</dcterms:created>
  <dcterms:modified xsi:type="dcterms:W3CDTF">2020-02-25T03:13:04Z</dcterms:modified>
</cp:coreProperties>
</file>